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7" r:id="rId11"/>
    <p:sldId id="268" r:id="rId12"/>
    <p:sldId id="269" r:id="rId13"/>
    <p:sldId id="270" r:id="rId14"/>
    <p:sldId id="271" r:id="rId15"/>
    <p:sldId id="272" r:id="rId16"/>
    <p:sldId id="273" r:id="rId17"/>
    <p:sldId id="275" r:id="rId18"/>
    <p:sldId id="274" r:id="rId19"/>
  </p:sldIdLst>
  <p:sldSz cx="14630400" cy="8229600"/>
  <p:notesSz cx="8229600" cy="14630400"/>
  <p:embeddedFontLst>
    <p:embeddedFont>
      <p:font typeface="Noto Sans TC" panose="020B0604020202020204" charset="-128"/>
      <p:regular r:id="rId21"/>
    </p:embeddedFont>
    <p:embeddedFont>
      <p:font typeface="Consolas" panose="020B0609020204030204" pitchFamily="49" charset="0"/>
      <p:regular r:id="rId22"/>
      <p:bold r:id="rId23"/>
      <p:italic r:id="rId24"/>
      <p:boldItalic r:id="rId25"/>
    </p:embeddedFont>
    <p:embeddedFont>
      <p:font typeface="Sora"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2471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785451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E7C5649-0E2B-614E-9137-AFD35560F895}"/>
              </a:ext>
            </a:extLst>
          </p:cNvPr>
          <p:cNvSpPr/>
          <p:nvPr/>
        </p:nvSpPr>
        <p:spPr>
          <a:xfrm>
            <a:off x="12728864" y="7800023"/>
            <a:ext cx="1828800" cy="32566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Image 0" descr="preencoded.png"/>
          <p:cNvPicPr>
            <a:picLocks noChangeAspect="1"/>
          </p:cNvPicPr>
          <p:nvPr/>
        </p:nvPicPr>
        <p:blipFill>
          <a:blip r:embed="rId3"/>
          <a:stretch>
            <a:fillRect/>
          </a:stretch>
        </p:blipFill>
        <p:spPr>
          <a:xfrm>
            <a:off x="9427488" y="-429577"/>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534390" y="294495"/>
            <a:ext cx="4919305" cy="6940391"/>
          </a:xfrm>
          <a:prstGeom prst="rect">
            <a:avLst/>
          </a:prstGeom>
        </p:spPr>
      </p:pic>
      <p:sp>
        <p:nvSpPr>
          <p:cNvPr id="4" name="Text 0"/>
          <p:cNvSpPr/>
          <p:nvPr/>
        </p:nvSpPr>
        <p:spPr>
          <a:xfrm>
            <a:off x="793790" y="2366843"/>
            <a:ext cx="7556421" cy="978218"/>
          </a:xfrm>
          <a:prstGeom prst="rect">
            <a:avLst/>
          </a:prstGeom>
          <a:noFill/>
          <a:ln/>
        </p:spPr>
        <p:txBody>
          <a:bodyPr wrap="none" lIns="0" tIns="0" rIns="0" bIns="0" rtlCol="0" anchor="t"/>
          <a:lstStyle/>
          <a:p>
            <a:pPr marL="0" indent="0">
              <a:lnSpc>
                <a:spcPts val="7700"/>
              </a:lnSpc>
              <a:buNone/>
            </a:pPr>
            <a:r>
              <a:rPr lang="en-US" sz="6150" dirty="0">
                <a:solidFill>
                  <a:srgbClr val="97B8FF"/>
                </a:solidFill>
                <a:latin typeface="Sora" pitchFamily="34" charset="0"/>
                <a:ea typeface="Sora" pitchFamily="34" charset="-122"/>
                <a:cs typeface="Sora" pitchFamily="34" charset="-120"/>
              </a:rPr>
              <a:t>What is CSS?</a:t>
            </a:r>
            <a:endParaRPr lang="en-US" sz="6150" dirty="0"/>
          </a:p>
        </p:txBody>
      </p:sp>
      <p:sp>
        <p:nvSpPr>
          <p:cNvPr id="5" name="Text 1"/>
          <p:cNvSpPr/>
          <p:nvPr/>
        </p:nvSpPr>
        <p:spPr>
          <a:xfrm>
            <a:off x="793790" y="3685223"/>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CSS stands for Cascading Style Sheets. It's a fundamental language used to style web pages and control the visual presentation of elements on a website. CSS allows you to dictate how elements should look, including their colors, fonts, sizes, spacing, and layout. Think of CSS as the makeup and clothing for your website – it's what gives it its unique look and feel.</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1655088"/>
            <a:ext cx="4919424" cy="4919424"/>
          </a:xfrm>
          <a:prstGeom prst="rect">
            <a:avLst/>
          </a:prstGeom>
        </p:spPr>
      </p:pic>
      <p:sp>
        <p:nvSpPr>
          <p:cNvPr id="4" name="Text 0"/>
          <p:cNvSpPr/>
          <p:nvPr/>
        </p:nvSpPr>
        <p:spPr>
          <a:xfrm>
            <a:off x="6280190" y="2729746"/>
            <a:ext cx="7556421" cy="978218"/>
          </a:xfrm>
          <a:prstGeom prst="rect">
            <a:avLst/>
          </a:prstGeom>
          <a:noFill/>
          <a:ln/>
        </p:spPr>
        <p:txBody>
          <a:bodyPr wrap="none" lIns="0" tIns="0" rIns="0" bIns="0" rtlCol="0" anchor="t"/>
          <a:lstStyle/>
          <a:p>
            <a:pPr marL="0" indent="0">
              <a:lnSpc>
                <a:spcPts val="7700"/>
              </a:lnSpc>
              <a:buNone/>
            </a:pPr>
            <a:r>
              <a:rPr lang="en-US" sz="6150" dirty="0">
                <a:solidFill>
                  <a:srgbClr val="97B8FF"/>
                </a:solidFill>
                <a:latin typeface="Sora" pitchFamily="34" charset="0"/>
                <a:ea typeface="Sora" pitchFamily="34" charset="-122"/>
                <a:cs typeface="Sora" pitchFamily="34" charset="-120"/>
              </a:rPr>
              <a:t>CSS Selectors: </a:t>
            </a:r>
            <a:endParaRPr lang="en-US" sz="6150" dirty="0"/>
          </a:p>
        </p:txBody>
      </p:sp>
      <p:sp>
        <p:nvSpPr>
          <p:cNvPr id="5" name="Text 1"/>
          <p:cNvSpPr/>
          <p:nvPr/>
        </p:nvSpPr>
        <p:spPr>
          <a:xfrm>
            <a:off x="6280190" y="404812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CSS Selectors are the foundation of styling web pages. They allow you to target specific elements within your HTML document and apply styles to them. Think of CSS Selectors as the address book for your webpage's style, letting you pinpoint exactly what you want to modify.</a:t>
            </a:r>
            <a:endParaRPr lang="en-US" sz="1750" dirty="0"/>
          </a:p>
        </p:txBody>
      </p:sp>
      <p:sp>
        <p:nvSpPr>
          <p:cNvPr id="6" name="Rectangle 5">
            <a:extLst>
              <a:ext uri="{FF2B5EF4-FFF2-40B4-BE49-F238E27FC236}">
                <a16:creationId xmlns:a16="http://schemas.microsoft.com/office/drawing/2014/main" id="{61830052-1D3E-E3D5-6DBA-B96B5A7A9258}"/>
              </a:ext>
            </a:extLst>
          </p:cNvPr>
          <p:cNvSpPr/>
          <p:nvPr/>
        </p:nvSpPr>
        <p:spPr>
          <a:xfrm>
            <a:off x="12853555" y="7699664"/>
            <a:ext cx="1693718" cy="40524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4484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pitchFamily="34" charset="0"/>
                <a:ea typeface="Sora" pitchFamily="34" charset="-122"/>
                <a:cs typeface="Sora" pitchFamily="34" charset="-120"/>
              </a:rPr>
              <a:t>Type Selectors</a:t>
            </a:r>
            <a:endParaRPr lang="en-US" sz="4450" dirty="0"/>
          </a:p>
        </p:txBody>
      </p:sp>
      <p:sp>
        <p:nvSpPr>
          <p:cNvPr id="3" name="Text 1"/>
          <p:cNvSpPr/>
          <p:nvPr/>
        </p:nvSpPr>
        <p:spPr>
          <a:xfrm>
            <a:off x="793790" y="1807250"/>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Type Selectors are the simplest form of CSS Selectors. They target HTML elements based on their tag name. For example, the selector `h1` will target all "h1 elements" on the html file.</a:t>
            </a:r>
            <a:endParaRPr lang="en-US" sz="1750" dirty="0"/>
          </a:p>
        </p:txBody>
      </p:sp>
      <p:sp>
        <p:nvSpPr>
          <p:cNvPr id="4" name="Shape 2"/>
          <p:cNvSpPr/>
          <p:nvPr/>
        </p:nvSpPr>
        <p:spPr>
          <a:xfrm>
            <a:off x="793790" y="2788206"/>
            <a:ext cx="13042821" cy="1428750"/>
          </a:xfrm>
          <a:prstGeom prst="roundRect">
            <a:avLst>
              <a:gd name="adj" fmla="val 2381"/>
            </a:avLst>
          </a:prstGeom>
          <a:solidFill>
            <a:srgbClr val="00184D"/>
          </a:solidFill>
          <a:ln/>
        </p:spPr>
      </p:sp>
      <p:sp>
        <p:nvSpPr>
          <p:cNvPr id="5" name="Shape 3"/>
          <p:cNvSpPr/>
          <p:nvPr/>
        </p:nvSpPr>
        <p:spPr>
          <a:xfrm>
            <a:off x="782479" y="2788206"/>
            <a:ext cx="13065443" cy="1428750"/>
          </a:xfrm>
          <a:prstGeom prst="roundRect">
            <a:avLst>
              <a:gd name="adj" fmla="val 2381"/>
            </a:avLst>
          </a:prstGeom>
          <a:solidFill>
            <a:srgbClr val="00184D"/>
          </a:solidFill>
          <a:ln/>
        </p:spPr>
      </p:sp>
      <p:sp>
        <p:nvSpPr>
          <p:cNvPr id="6" name="Text 4"/>
          <p:cNvSpPr/>
          <p:nvPr/>
        </p:nvSpPr>
        <p:spPr>
          <a:xfrm>
            <a:off x="1009293" y="2958227"/>
            <a:ext cx="12611814"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highlight>
                  <a:srgbClr val="00184D"/>
                </a:highlight>
                <a:latin typeface="Consolas" pitchFamily="34" charset="0"/>
                <a:ea typeface="Consolas" pitchFamily="34" charset="-122"/>
                <a:cs typeface="Consolas" pitchFamily="34" charset="-120"/>
              </a:rPr>
              <a:t>h1{</a:t>
            </a:r>
            <a:endParaRPr lang="en-US" sz="1750" dirty="0"/>
          </a:p>
          <a:p>
            <a:pPr marL="0" indent="0">
              <a:lnSpc>
                <a:spcPts val="2850"/>
              </a:lnSpc>
              <a:buNone/>
            </a:pPr>
            <a:r>
              <a:rPr lang="en-US" sz="1750" dirty="0">
                <a:solidFill>
                  <a:srgbClr val="E0D6DE"/>
                </a:solidFill>
                <a:highlight>
                  <a:srgbClr val="00184D"/>
                </a:highlight>
                <a:latin typeface="Consolas" pitchFamily="34" charset="0"/>
                <a:ea typeface="Consolas" pitchFamily="34" charset="-122"/>
                <a:cs typeface="Consolas" pitchFamily="34" charset="-120"/>
              </a:rPr>
              <a:t> color: red;</a:t>
            </a:r>
            <a:endParaRPr lang="en-US" sz="1750" dirty="0"/>
          </a:p>
          <a:p>
            <a:pPr marL="0" indent="0">
              <a:lnSpc>
                <a:spcPts val="2850"/>
              </a:lnSpc>
              <a:buNone/>
            </a:pPr>
            <a:r>
              <a:rPr lang="en-US" sz="1750" dirty="0">
                <a:solidFill>
                  <a:srgbClr val="E0D6DE"/>
                </a:solidFill>
                <a:highlight>
                  <a:srgbClr val="00184D"/>
                </a:highlight>
                <a:latin typeface="Consolas" pitchFamily="34" charset="0"/>
                <a:ea typeface="Consolas" pitchFamily="34" charset="-122"/>
                <a:cs typeface="Consolas" pitchFamily="34" charset="-120"/>
              </a:rPr>
              <a:t>}</a:t>
            </a:r>
            <a:endParaRPr lang="en-US" sz="1750" dirty="0"/>
          </a:p>
        </p:txBody>
      </p:sp>
      <p:sp>
        <p:nvSpPr>
          <p:cNvPr id="7" name="Text 5"/>
          <p:cNvSpPr/>
          <p:nvPr/>
        </p:nvSpPr>
        <p:spPr>
          <a:xfrm>
            <a:off x="1156692" y="4472107"/>
            <a:ext cx="12679918"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h1: Targets all level 1 headings</a:t>
            </a:r>
            <a:endParaRPr lang="en-US" sz="1750" dirty="0"/>
          </a:p>
        </p:txBody>
      </p:sp>
      <p:sp>
        <p:nvSpPr>
          <p:cNvPr id="8" name="Text 6"/>
          <p:cNvSpPr/>
          <p:nvPr/>
        </p:nvSpPr>
        <p:spPr>
          <a:xfrm>
            <a:off x="1156692" y="4914305"/>
            <a:ext cx="12679918"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p: Targets all paragraph elements</a:t>
            </a:r>
            <a:endParaRPr lang="en-US" sz="1750" dirty="0"/>
          </a:p>
        </p:txBody>
      </p:sp>
      <p:sp>
        <p:nvSpPr>
          <p:cNvPr id="9" name="Text 7"/>
          <p:cNvSpPr/>
          <p:nvPr/>
        </p:nvSpPr>
        <p:spPr>
          <a:xfrm>
            <a:off x="1156692" y="5356503"/>
            <a:ext cx="12679918"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div: Targets all division elements</a:t>
            </a:r>
            <a:endParaRPr lang="en-US" sz="1750" dirty="0"/>
          </a:p>
        </p:txBody>
      </p:sp>
      <p:sp>
        <p:nvSpPr>
          <p:cNvPr id="10" name="Text 8"/>
          <p:cNvSpPr/>
          <p:nvPr/>
        </p:nvSpPr>
        <p:spPr>
          <a:xfrm>
            <a:off x="1156692" y="5798701"/>
            <a:ext cx="12679918"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a: Targets all anchor elements (links)</a:t>
            </a:r>
            <a:endParaRPr lang="en-US" sz="1750" dirty="0"/>
          </a:p>
        </p:txBody>
      </p:sp>
      <p:sp>
        <p:nvSpPr>
          <p:cNvPr id="11" name="Text 9"/>
          <p:cNvSpPr/>
          <p:nvPr/>
        </p:nvSpPr>
        <p:spPr>
          <a:xfrm>
            <a:off x="1156692" y="6240899"/>
            <a:ext cx="12679918"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li: Targets all list items</a:t>
            </a:r>
            <a:endParaRPr lang="en-US" sz="1750" dirty="0"/>
          </a:p>
        </p:txBody>
      </p:sp>
      <p:sp>
        <p:nvSpPr>
          <p:cNvPr id="12" name="Text 10"/>
          <p:cNvSpPr/>
          <p:nvPr/>
        </p:nvSpPr>
        <p:spPr>
          <a:xfrm>
            <a:off x="793790" y="6858953"/>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Type Selectors are a great way to apply basic styles to your web pages. They're straightforward and easy to use, making them ideal for setting default styles and ensuring consistency across your website.</a:t>
            </a:r>
            <a:endParaRPr lang="en-US" sz="1750" dirty="0"/>
          </a:p>
        </p:txBody>
      </p:sp>
      <p:sp>
        <p:nvSpPr>
          <p:cNvPr id="13" name="Rectangle 12">
            <a:extLst>
              <a:ext uri="{FF2B5EF4-FFF2-40B4-BE49-F238E27FC236}">
                <a16:creationId xmlns:a16="http://schemas.microsoft.com/office/drawing/2014/main" id="{474C8D0D-77F7-5751-0568-159DCCC4CD6A}"/>
              </a:ext>
            </a:extLst>
          </p:cNvPr>
          <p:cNvSpPr/>
          <p:nvPr/>
        </p:nvSpPr>
        <p:spPr>
          <a:xfrm>
            <a:off x="12811991" y="7699664"/>
            <a:ext cx="1735282" cy="48588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125260"/>
            <a:ext cx="5670590"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pitchFamily="34" charset="0"/>
                <a:ea typeface="Sora" pitchFamily="34" charset="-122"/>
                <a:cs typeface="Sora" pitchFamily="34" charset="-120"/>
              </a:rPr>
              <a:t>Class Selectors</a:t>
            </a:r>
            <a:endParaRPr lang="en-US" sz="4450" dirty="0"/>
          </a:p>
        </p:txBody>
      </p:sp>
      <p:sp>
        <p:nvSpPr>
          <p:cNvPr id="3" name="Text 1"/>
          <p:cNvSpPr/>
          <p:nvPr/>
        </p:nvSpPr>
        <p:spPr>
          <a:xfrm>
            <a:off x="793790" y="2287667"/>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Class Selectors allow you to group elements together and apply the same styles to all of them. This is done by adding a class attribute to your HTML element and then using the class name in your CSS selector.</a:t>
            </a:r>
            <a:endParaRPr lang="en-US" sz="1750" dirty="0"/>
          </a:p>
        </p:txBody>
      </p:sp>
      <p:sp>
        <p:nvSpPr>
          <p:cNvPr id="4" name="Text 2"/>
          <p:cNvSpPr/>
          <p:nvPr/>
        </p:nvSpPr>
        <p:spPr>
          <a:xfrm>
            <a:off x="793790" y="349543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pitchFamily="34" charset="0"/>
                <a:ea typeface="Sora" pitchFamily="34" charset="-122"/>
                <a:cs typeface="Sora" pitchFamily="34" charset="-120"/>
              </a:rPr>
              <a:t>Syntax</a:t>
            </a:r>
            <a:endParaRPr lang="en-US" sz="2200" dirty="0"/>
          </a:p>
        </p:txBody>
      </p:sp>
      <p:sp>
        <p:nvSpPr>
          <p:cNvPr id="5" name="Text 3"/>
          <p:cNvSpPr/>
          <p:nvPr/>
        </p:nvSpPr>
        <p:spPr>
          <a:xfrm>
            <a:off x="793790" y="4076581"/>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The syntax for a Class Selector starts with a dot (.) followed by the class name. For example: </a:t>
            </a:r>
            <a:endParaRPr lang="en-US" sz="1750" dirty="0"/>
          </a:p>
        </p:txBody>
      </p:sp>
      <p:sp>
        <p:nvSpPr>
          <p:cNvPr id="6" name="Shape 4"/>
          <p:cNvSpPr/>
          <p:nvPr/>
        </p:nvSpPr>
        <p:spPr>
          <a:xfrm>
            <a:off x="793790" y="5420439"/>
            <a:ext cx="3978116" cy="702945"/>
          </a:xfrm>
          <a:prstGeom prst="roundRect">
            <a:avLst>
              <a:gd name="adj" fmla="val 4840"/>
            </a:avLst>
          </a:prstGeom>
          <a:solidFill>
            <a:srgbClr val="00184D"/>
          </a:solidFill>
          <a:ln/>
        </p:spPr>
      </p:sp>
      <p:sp>
        <p:nvSpPr>
          <p:cNvPr id="7" name="Shape 5"/>
          <p:cNvSpPr/>
          <p:nvPr/>
        </p:nvSpPr>
        <p:spPr>
          <a:xfrm>
            <a:off x="782479" y="5420439"/>
            <a:ext cx="4000738" cy="702945"/>
          </a:xfrm>
          <a:prstGeom prst="roundRect">
            <a:avLst>
              <a:gd name="adj" fmla="val 4840"/>
            </a:avLst>
          </a:prstGeom>
          <a:solidFill>
            <a:srgbClr val="00184D"/>
          </a:solidFill>
          <a:ln/>
        </p:spPr>
      </p:sp>
      <p:sp>
        <p:nvSpPr>
          <p:cNvPr id="8" name="Text 6"/>
          <p:cNvSpPr/>
          <p:nvPr/>
        </p:nvSpPr>
        <p:spPr>
          <a:xfrm>
            <a:off x="1009293" y="5590461"/>
            <a:ext cx="3547110"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highlight>
                  <a:srgbClr val="00184D"/>
                </a:highlight>
                <a:latin typeface="Consolas" pitchFamily="34" charset="0"/>
                <a:ea typeface="Consolas" pitchFamily="34" charset="-122"/>
                <a:cs typeface="Consolas" pitchFamily="34" charset="-120"/>
              </a:rPr>
              <a:t>.class_name</a:t>
            </a:r>
            <a:endParaRPr lang="en-US" sz="1750" dirty="0"/>
          </a:p>
        </p:txBody>
      </p:sp>
      <p:sp>
        <p:nvSpPr>
          <p:cNvPr id="9" name="Text 7"/>
          <p:cNvSpPr/>
          <p:nvPr/>
        </p:nvSpPr>
        <p:spPr>
          <a:xfrm>
            <a:off x="5332928" y="349543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pitchFamily="34" charset="0"/>
                <a:ea typeface="Sora" pitchFamily="34" charset="-122"/>
                <a:cs typeface="Sora" pitchFamily="34" charset="-120"/>
              </a:rPr>
              <a:t>Example</a:t>
            </a:r>
            <a:endParaRPr lang="en-US" sz="2200" dirty="0"/>
          </a:p>
        </p:txBody>
      </p:sp>
      <p:sp>
        <p:nvSpPr>
          <p:cNvPr id="10" name="Text 8"/>
          <p:cNvSpPr/>
          <p:nvPr/>
        </p:nvSpPr>
        <p:spPr>
          <a:xfrm>
            <a:off x="5332928" y="4076581"/>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To apply a specific style to all elements with the class "highlight," you would use the following CSS rule:</a:t>
            </a:r>
            <a:endParaRPr lang="en-US" sz="1750" dirty="0"/>
          </a:p>
        </p:txBody>
      </p:sp>
      <p:sp>
        <p:nvSpPr>
          <p:cNvPr id="11" name="Shape 9"/>
          <p:cNvSpPr/>
          <p:nvPr/>
        </p:nvSpPr>
        <p:spPr>
          <a:xfrm>
            <a:off x="5332928" y="5420439"/>
            <a:ext cx="3978116" cy="1428750"/>
          </a:xfrm>
          <a:prstGeom prst="roundRect">
            <a:avLst>
              <a:gd name="adj" fmla="val 2381"/>
            </a:avLst>
          </a:prstGeom>
          <a:solidFill>
            <a:srgbClr val="00184D"/>
          </a:solidFill>
          <a:ln/>
        </p:spPr>
      </p:sp>
      <p:sp>
        <p:nvSpPr>
          <p:cNvPr id="12" name="Shape 10"/>
          <p:cNvSpPr/>
          <p:nvPr/>
        </p:nvSpPr>
        <p:spPr>
          <a:xfrm>
            <a:off x="5321618" y="5420439"/>
            <a:ext cx="4000738" cy="1428750"/>
          </a:xfrm>
          <a:prstGeom prst="roundRect">
            <a:avLst>
              <a:gd name="adj" fmla="val 2381"/>
            </a:avLst>
          </a:prstGeom>
          <a:solidFill>
            <a:srgbClr val="00184D"/>
          </a:solidFill>
          <a:ln/>
        </p:spPr>
      </p:sp>
      <p:sp>
        <p:nvSpPr>
          <p:cNvPr id="13" name="Text 11"/>
          <p:cNvSpPr/>
          <p:nvPr/>
        </p:nvSpPr>
        <p:spPr>
          <a:xfrm>
            <a:off x="5548432" y="5590461"/>
            <a:ext cx="3547110"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highlight>
                  <a:srgbClr val="00184D"/>
                </a:highlight>
                <a:latin typeface="Consolas" pitchFamily="34" charset="0"/>
                <a:ea typeface="Consolas" pitchFamily="34" charset="-122"/>
                <a:cs typeface="Consolas" pitchFamily="34" charset="-120"/>
              </a:rPr>
              <a:t>.class1{</a:t>
            </a:r>
            <a:endParaRPr lang="en-US" sz="1750" dirty="0"/>
          </a:p>
          <a:p>
            <a:pPr marL="0" indent="0">
              <a:lnSpc>
                <a:spcPts val="2850"/>
              </a:lnSpc>
              <a:buNone/>
            </a:pPr>
            <a:r>
              <a:rPr lang="en-US" sz="1750" dirty="0">
                <a:solidFill>
                  <a:srgbClr val="E0D6DE"/>
                </a:solidFill>
                <a:highlight>
                  <a:srgbClr val="00184D"/>
                </a:highlight>
                <a:latin typeface="Consolas" pitchFamily="34" charset="0"/>
                <a:ea typeface="Consolas" pitchFamily="34" charset="-122"/>
                <a:cs typeface="Consolas" pitchFamily="34" charset="-120"/>
              </a:rPr>
              <a:t>  color:green;</a:t>
            </a:r>
            <a:endParaRPr lang="en-US" sz="1750" dirty="0"/>
          </a:p>
          <a:p>
            <a:pPr marL="0" indent="0">
              <a:lnSpc>
                <a:spcPts val="2850"/>
              </a:lnSpc>
              <a:buNone/>
            </a:pPr>
            <a:r>
              <a:rPr lang="en-US" sz="1750" dirty="0">
                <a:solidFill>
                  <a:srgbClr val="E0D6DE"/>
                </a:solidFill>
                <a:highlight>
                  <a:srgbClr val="00184D"/>
                </a:highlight>
                <a:latin typeface="Consolas" pitchFamily="34" charset="0"/>
                <a:ea typeface="Consolas" pitchFamily="34" charset="-122"/>
                <a:cs typeface="Consolas" pitchFamily="34" charset="-120"/>
              </a:rPr>
              <a:t>}</a:t>
            </a:r>
            <a:endParaRPr lang="en-US" sz="1750" dirty="0"/>
          </a:p>
        </p:txBody>
      </p:sp>
      <p:sp>
        <p:nvSpPr>
          <p:cNvPr id="14" name="Text 12"/>
          <p:cNvSpPr/>
          <p:nvPr/>
        </p:nvSpPr>
        <p:spPr>
          <a:xfrm>
            <a:off x="9872067" y="349543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pitchFamily="34" charset="0"/>
                <a:ea typeface="Sora" pitchFamily="34" charset="-122"/>
                <a:cs typeface="Sora" pitchFamily="34" charset="-120"/>
              </a:rPr>
              <a:t>Benefits</a:t>
            </a:r>
            <a:endParaRPr lang="en-US" sz="2200" dirty="0"/>
          </a:p>
        </p:txBody>
      </p:sp>
      <p:sp>
        <p:nvSpPr>
          <p:cNvPr id="15" name="Text 13"/>
          <p:cNvSpPr/>
          <p:nvPr/>
        </p:nvSpPr>
        <p:spPr>
          <a:xfrm>
            <a:off x="9872067" y="4076581"/>
            <a:ext cx="3978116" cy="217741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Class Selectors allow you to apply styles to specific sets of elements, making your CSS more organized and reusable. You can easily reuse the same class name across different elements on your webpage.</a:t>
            </a:r>
            <a:endParaRPr lang="en-US" sz="1750" dirty="0"/>
          </a:p>
        </p:txBody>
      </p:sp>
      <p:sp>
        <p:nvSpPr>
          <p:cNvPr id="16" name="Rectangle 15">
            <a:extLst>
              <a:ext uri="{FF2B5EF4-FFF2-40B4-BE49-F238E27FC236}">
                <a16:creationId xmlns:a16="http://schemas.microsoft.com/office/drawing/2014/main" id="{D9EE6C0F-4DF3-1688-4135-DBAF8E2EEBED}"/>
              </a:ext>
            </a:extLst>
          </p:cNvPr>
          <p:cNvSpPr/>
          <p:nvPr/>
        </p:nvSpPr>
        <p:spPr>
          <a:xfrm>
            <a:off x="12832773" y="7678882"/>
            <a:ext cx="1693718" cy="47798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39792" y="2706648"/>
            <a:ext cx="5006697" cy="2816304"/>
          </a:xfrm>
          <a:prstGeom prst="rect">
            <a:avLst/>
          </a:prstGeom>
        </p:spPr>
      </p:pic>
      <p:sp>
        <p:nvSpPr>
          <p:cNvPr id="4" name="Text 0"/>
          <p:cNvSpPr/>
          <p:nvPr/>
        </p:nvSpPr>
        <p:spPr>
          <a:xfrm>
            <a:off x="6157793" y="576501"/>
            <a:ext cx="4796195" cy="599480"/>
          </a:xfrm>
          <a:prstGeom prst="rect">
            <a:avLst/>
          </a:prstGeom>
          <a:noFill/>
          <a:ln/>
        </p:spPr>
        <p:txBody>
          <a:bodyPr wrap="none" lIns="0" tIns="0" rIns="0" bIns="0" rtlCol="0" anchor="t"/>
          <a:lstStyle/>
          <a:p>
            <a:pPr marL="0" indent="0">
              <a:lnSpc>
                <a:spcPts val="4700"/>
              </a:lnSpc>
              <a:buNone/>
            </a:pPr>
            <a:r>
              <a:rPr lang="en-US" sz="3750" dirty="0">
                <a:solidFill>
                  <a:srgbClr val="97B8FF"/>
                </a:solidFill>
                <a:latin typeface="Sora" pitchFamily="34" charset="0"/>
                <a:ea typeface="Sora" pitchFamily="34" charset="-122"/>
                <a:cs typeface="Sora" pitchFamily="34" charset="-120"/>
              </a:rPr>
              <a:t>ID Selectors</a:t>
            </a:r>
            <a:endParaRPr lang="en-US" sz="3750" dirty="0"/>
          </a:p>
        </p:txBody>
      </p:sp>
      <p:sp>
        <p:nvSpPr>
          <p:cNvPr id="5" name="Text 1"/>
          <p:cNvSpPr/>
          <p:nvPr/>
        </p:nvSpPr>
        <p:spPr>
          <a:xfrm>
            <a:off x="6157793" y="1463635"/>
            <a:ext cx="7801213" cy="613648"/>
          </a:xfrm>
          <a:prstGeom prst="rect">
            <a:avLst/>
          </a:prstGeom>
          <a:noFill/>
          <a:ln/>
        </p:spPr>
        <p:txBody>
          <a:bodyPr wrap="square" lIns="0" tIns="0" rIns="0" bIns="0" rtlCol="0" anchor="t"/>
          <a:lstStyle/>
          <a:p>
            <a:pPr marL="0" indent="0">
              <a:lnSpc>
                <a:spcPts val="2400"/>
              </a:lnSpc>
              <a:buNone/>
            </a:pPr>
            <a:r>
              <a:rPr lang="en-US" sz="1500" dirty="0">
                <a:solidFill>
                  <a:srgbClr val="E0D6DE"/>
                </a:solidFill>
                <a:latin typeface="Noto Sans TC" pitchFamily="34" charset="0"/>
                <a:ea typeface="Noto Sans TC" pitchFamily="34" charset="-122"/>
                <a:cs typeface="Noto Sans TC" pitchFamily="34" charset="-120"/>
              </a:rPr>
              <a:t>ID Selectors target a specific element on your page based on its unique ID. This is similar to Class Selectors, but IDs are designed to be used only once per document.</a:t>
            </a:r>
            <a:endParaRPr lang="en-US" sz="1500" dirty="0"/>
          </a:p>
        </p:txBody>
      </p:sp>
      <p:sp>
        <p:nvSpPr>
          <p:cNvPr id="6" name="Shape 2"/>
          <p:cNvSpPr/>
          <p:nvPr/>
        </p:nvSpPr>
        <p:spPr>
          <a:xfrm>
            <a:off x="6157793" y="2293025"/>
            <a:ext cx="3804761" cy="3449479"/>
          </a:xfrm>
          <a:prstGeom prst="roundRect">
            <a:avLst>
              <a:gd name="adj" fmla="val 834"/>
            </a:avLst>
          </a:prstGeom>
          <a:solidFill>
            <a:srgbClr val="26262B"/>
          </a:solidFill>
          <a:ln/>
        </p:spPr>
      </p:sp>
      <p:sp>
        <p:nvSpPr>
          <p:cNvPr id="7" name="Text 3"/>
          <p:cNvSpPr/>
          <p:nvPr/>
        </p:nvSpPr>
        <p:spPr>
          <a:xfrm>
            <a:off x="6349603" y="2484834"/>
            <a:ext cx="2398038" cy="299680"/>
          </a:xfrm>
          <a:prstGeom prst="rect">
            <a:avLst/>
          </a:prstGeom>
          <a:noFill/>
          <a:ln/>
        </p:spPr>
        <p:txBody>
          <a:bodyPr wrap="none" lIns="0" tIns="0" rIns="0" bIns="0" rtlCol="0" anchor="t"/>
          <a:lstStyle/>
          <a:p>
            <a:pPr marL="0" indent="0">
              <a:lnSpc>
                <a:spcPts val="2350"/>
              </a:lnSpc>
              <a:buNone/>
            </a:pPr>
            <a:r>
              <a:rPr lang="en-US" sz="1850" dirty="0">
                <a:solidFill>
                  <a:srgbClr val="E0D6DE"/>
                </a:solidFill>
                <a:latin typeface="Sora" pitchFamily="34" charset="0"/>
                <a:ea typeface="Sora" pitchFamily="34" charset="-122"/>
                <a:cs typeface="Sora" pitchFamily="34" charset="-120"/>
              </a:rPr>
              <a:t>Example</a:t>
            </a:r>
            <a:endParaRPr lang="en-US" sz="1850" dirty="0"/>
          </a:p>
        </p:txBody>
      </p:sp>
      <p:sp>
        <p:nvSpPr>
          <p:cNvPr id="8" name="Text 4"/>
          <p:cNvSpPr/>
          <p:nvPr/>
        </p:nvSpPr>
        <p:spPr>
          <a:xfrm>
            <a:off x="6349603" y="2899529"/>
            <a:ext cx="3421142" cy="920472"/>
          </a:xfrm>
          <a:prstGeom prst="rect">
            <a:avLst/>
          </a:prstGeom>
          <a:noFill/>
          <a:ln/>
        </p:spPr>
        <p:txBody>
          <a:bodyPr wrap="square" lIns="0" tIns="0" rIns="0" bIns="0" rtlCol="0" anchor="t"/>
          <a:lstStyle/>
          <a:p>
            <a:pPr marL="0" indent="0">
              <a:lnSpc>
                <a:spcPts val="2400"/>
              </a:lnSpc>
              <a:buNone/>
            </a:pPr>
            <a:r>
              <a:rPr lang="en-US" sz="1500" dirty="0">
                <a:solidFill>
                  <a:srgbClr val="E0D6DE"/>
                </a:solidFill>
                <a:latin typeface="Noto Sans TC" pitchFamily="34" charset="0"/>
                <a:ea typeface="Noto Sans TC" pitchFamily="34" charset="-122"/>
                <a:cs typeface="Noto Sans TC" pitchFamily="34" charset="-120"/>
              </a:rPr>
              <a:t>To apply a specific style to the element with the ID "main-header," you would use the following CSS rule:</a:t>
            </a:r>
            <a:endParaRPr lang="en-US" sz="1500" dirty="0"/>
          </a:p>
        </p:txBody>
      </p:sp>
      <p:sp>
        <p:nvSpPr>
          <p:cNvPr id="9" name="Shape 5"/>
          <p:cNvSpPr/>
          <p:nvPr/>
        </p:nvSpPr>
        <p:spPr>
          <a:xfrm>
            <a:off x="6349603" y="4035743"/>
            <a:ext cx="3421142" cy="1514951"/>
          </a:xfrm>
          <a:prstGeom prst="roundRect">
            <a:avLst>
              <a:gd name="adj" fmla="val 1900"/>
            </a:avLst>
          </a:prstGeom>
          <a:solidFill>
            <a:srgbClr val="00184D"/>
          </a:solidFill>
          <a:ln/>
        </p:spPr>
      </p:sp>
      <p:sp>
        <p:nvSpPr>
          <p:cNvPr id="10" name="Shape 6"/>
          <p:cNvSpPr/>
          <p:nvPr/>
        </p:nvSpPr>
        <p:spPr>
          <a:xfrm>
            <a:off x="6340078" y="4035743"/>
            <a:ext cx="3440192" cy="1514951"/>
          </a:xfrm>
          <a:prstGeom prst="roundRect">
            <a:avLst>
              <a:gd name="adj" fmla="val 1900"/>
            </a:avLst>
          </a:prstGeom>
          <a:solidFill>
            <a:srgbClr val="00184D"/>
          </a:solidFill>
          <a:ln/>
        </p:spPr>
      </p:sp>
      <p:sp>
        <p:nvSpPr>
          <p:cNvPr id="11" name="Text 7"/>
          <p:cNvSpPr/>
          <p:nvPr/>
        </p:nvSpPr>
        <p:spPr>
          <a:xfrm>
            <a:off x="6531888" y="4179570"/>
            <a:ext cx="3056572" cy="1227296"/>
          </a:xfrm>
          <a:prstGeom prst="rect">
            <a:avLst/>
          </a:prstGeom>
          <a:noFill/>
          <a:ln/>
        </p:spPr>
        <p:txBody>
          <a:bodyPr wrap="square" lIns="0" tIns="0" rIns="0" bIns="0" rtlCol="0" anchor="t"/>
          <a:lstStyle/>
          <a:p>
            <a:pPr marL="0" indent="0">
              <a:lnSpc>
                <a:spcPts val="2400"/>
              </a:lnSpc>
              <a:buNone/>
            </a:pPr>
            <a:r>
              <a:rPr lang="en-US" sz="1500" dirty="0">
                <a:solidFill>
                  <a:srgbClr val="E0D6DE"/>
                </a:solidFill>
                <a:highlight>
                  <a:srgbClr val="00184D"/>
                </a:highlight>
                <a:latin typeface="Consolas" pitchFamily="34" charset="0"/>
                <a:ea typeface="Consolas" pitchFamily="34" charset="-122"/>
                <a:cs typeface="Consolas" pitchFamily="34" charset="-120"/>
              </a:rPr>
              <a:t>#main-header {</a:t>
            </a:r>
            <a:endParaRPr lang="en-US" sz="1500" dirty="0"/>
          </a:p>
          <a:p>
            <a:pPr marL="0" indent="0">
              <a:lnSpc>
                <a:spcPts val="2400"/>
              </a:lnSpc>
              <a:buNone/>
            </a:pPr>
            <a:r>
              <a:rPr lang="en-US" sz="1500" dirty="0">
                <a:solidFill>
                  <a:srgbClr val="E0D6DE"/>
                </a:solidFill>
                <a:highlight>
                  <a:srgbClr val="00184D"/>
                </a:highlight>
                <a:latin typeface="Consolas" pitchFamily="34" charset="0"/>
                <a:ea typeface="Consolas" pitchFamily="34" charset="-122"/>
                <a:cs typeface="Consolas" pitchFamily="34" charset="-120"/>
              </a:rPr>
              <a:t>  background-color: #f0f0f0;</a:t>
            </a:r>
            <a:endParaRPr lang="en-US" sz="1500" dirty="0"/>
          </a:p>
          <a:p>
            <a:pPr marL="0" indent="0">
              <a:lnSpc>
                <a:spcPts val="2400"/>
              </a:lnSpc>
              <a:buNone/>
            </a:pPr>
            <a:r>
              <a:rPr lang="en-US" sz="1500" dirty="0">
                <a:solidFill>
                  <a:srgbClr val="E0D6DE"/>
                </a:solidFill>
                <a:highlight>
                  <a:srgbClr val="00184D"/>
                </a:highlight>
                <a:latin typeface="Consolas" pitchFamily="34" charset="0"/>
                <a:ea typeface="Consolas" pitchFamily="34" charset="-122"/>
                <a:cs typeface="Consolas" pitchFamily="34" charset="-120"/>
              </a:rPr>
              <a:t>  padding: 20px;</a:t>
            </a:r>
            <a:endParaRPr lang="en-US" sz="1500" dirty="0"/>
          </a:p>
          <a:p>
            <a:pPr marL="0" indent="0">
              <a:lnSpc>
                <a:spcPts val="2400"/>
              </a:lnSpc>
              <a:buNone/>
            </a:pPr>
            <a:r>
              <a:rPr lang="en-US" sz="1500" dirty="0">
                <a:solidFill>
                  <a:srgbClr val="E0D6DE"/>
                </a:solidFill>
                <a:highlight>
                  <a:srgbClr val="00184D"/>
                </a:highlight>
                <a:latin typeface="Consolas" pitchFamily="34" charset="0"/>
                <a:ea typeface="Consolas" pitchFamily="34" charset="-122"/>
                <a:cs typeface="Consolas" pitchFamily="34" charset="-120"/>
              </a:rPr>
              <a:t>}</a:t>
            </a:r>
            <a:endParaRPr lang="en-US" sz="1500" dirty="0"/>
          </a:p>
        </p:txBody>
      </p:sp>
      <p:sp>
        <p:nvSpPr>
          <p:cNvPr id="12" name="Shape 8"/>
          <p:cNvSpPr/>
          <p:nvPr/>
        </p:nvSpPr>
        <p:spPr>
          <a:xfrm>
            <a:off x="10154364" y="2293025"/>
            <a:ext cx="3804761" cy="3449479"/>
          </a:xfrm>
          <a:prstGeom prst="roundRect">
            <a:avLst>
              <a:gd name="adj" fmla="val 834"/>
            </a:avLst>
          </a:prstGeom>
          <a:solidFill>
            <a:srgbClr val="26262B"/>
          </a:solidFill>
          <a:ln/>
        </p:spPr>
      </p:sp>
      <p:sp>
        <p:nvSpPr>
          <p:cNvPr id="13" name="Text 9"/>
          <p:cNvSpPr/>
          <p:nvPr/>
        </p:nvSpPr>
        <p:spPr>
          <a:xfrm>
            <a:off x="10346174" y="2484834"/>
            <a:ext cx="2398038" cy="299680"/>
          </a:xfrm>
          <a:prstGeom prst="rect">
            <a:avLst/>
          </a:prstGeom>
          <a:noFill/>
          <a:ln/>
        </p:spPr>
        <p:txBody>
          <a:bodyPr wrap="none" lIns="0" tIns="0" rIns="0" bIns="0" rtlCol="0" anchor="t"/>
          <a:lstStyle/>
          <a:p>
            <a:pPr marL="0" indent="0">
              <a:lnSpc>
                <a:spcPts val="2350"/>
              </a:lnSpc>
              <a:buNone/>
            </a:pPr>
            <a:r>
              <a:rPr lang="en-US" sz="1850" dirty="0">
                <a:solidFill>
                  <a:srgbClr val="E0D6DE"/>
                </a:solidFill>
                <a:latin typeface="Sora" pitchFamily="34" charset="0"/>
                <a:ea typeface="Sora" pitchFamily="34" charset="-122"/>
                <a:cs typeface="Sora" pitchFamily="34" charset="-120"/>
              </a:rPr>
              <a:t>Syntax</a:t>
            </a:r>
            <a:endParaRPr lang="en-US" sz="1850" dirty="0"/>
          </a:p>
        </p:txBody>
      </p:sp>
      <p:sp>
        <p:nvSpPr>
          <p:cNvPr id="14" name="Text 10"/>
          <p:cNvSpPr/>
          <p:nvPr/>
        </p:nvSpPr>
        <p:spPr>
          <a:xfrm>
            <a:off x="10346174" y="2899529"/>
            <a:ext cx="3421142" cy="920472"/>
          </a:xfrm>
          <a:prstGeom prst="rect">
            <a:avLst/>
          </a:prstGeom>
          <a:noFill/>
          <a:ln/>
        </p:spPr>
        <p:txBody>
          <a:bodyPr wrap="square" lIns="0" tIns="0" rIns="0" bIns="0" rtlCol="0" anchor="t"/>
          <a:lstStyle/>
          <a:p>
            <a:pPr marL="0" indent="0">
              <a:lnSpc>
                <a:spcPts val="2400"/>
              </a:lnSpc>
              <a:buNone/>
            </a:pPr>
            <a:r>
              <a:rPr lang="en-US" sz="1500" dirty="0">
                <a:solidFill>
                  <a:srgbClr val="E0D6DE"/>
                </a:solidFill>
                <a:latin typeface="Noto Sans TC" pitchFamily="34" charset="0"/>
                <a:ea typeface="Noto Sans TC" pitchFamily="34" charset="-122"/>
                <a:cs typeface="Noto Sans TC" pitchFamily="34" charset="-120"/>
              </a:rPr>
              <a:t>The syntax for an ID Selector starts with a hash symbol (#) followed by the ID name. For example: </a:t>
            </a:r>
            <a:endParaRPr lang="en-US" sz="1500" dirty="0"/>
          </a:p>
        </p:txBody>
      </p:sp>
      <p:sp>
        <p:nvSpPr>
          <p:cNvPr id="15" name="Shape 11"/>
          <p:cNvSpPr/>
          <p:nvPr/>
        </p:nvSpPr>
        <p:spPr>
          <a:xfrm>
            <a:off x="10346174" y="4035743"/>
            <a:ext cx="3421142" cy="594479"/>
          </a:xfrm>
          <a:prstGeom prst="roundRect">
            <a:avLst>
              <a:gd name="adj" fmla="val 4841"/>
            </a:avLst>
          </a:prstGeom>
          <a:solidFill>
            <a:srgbClr val="00184D"/>
          </a:solidFill>
          <a:ln/>
        </p:spPr>
      </p:sp>
      <p:sp>
        <p:nvSpPr>
          <p:cNvPr id="16" name="Shape 12"/>
          <p:cNvSpPr/>
          <p:nvPr/>
        </p:nvSpPr>
        <p:spPr>
          <a:xfrm>
            <a:off x="10336649" y="4035743"/>
            <a:ext cx="3440192" cy="594479"/>
          </a:xfrm>
          <a:prstGeom prst="roundRect">
            <a:avLst>
              <a:gd name="adj" fmla="val 4841"/>
            </a:avLst>
          </a:prstGeom>
          <a:solidFill>
            <a:srgbClr val="00184D"/>
          </a:solidFill>
          <a:ln/>
        </p:spPr>
      </p:sp>
      <p:sp>
        <p:nvSpPr>
          <p:cNvPr id="17" name="Text 13"/>
          <p:cNvSpPr/>
          <p:nvPr/>
        </p:nvSpPr>
        <p:spPr>
          <a:xfrm>
            <a:off x="10528459" y="4179570"/>
            <a:ext cx="3056572" cy="306824"/>
          </a:xfrm>
          <a:prstGeom prst="rect">
            <a:avLst/>
          </a:prstGeom>
          <a:noFill/>
          <a:ln/>
        </p:spPr>
        <p:txBody>
          <a:bodyPr wrap="none" lIns="0" tIns="0" rIns="0" bIns="0" rtlCol="0" anchor="t"/>
          <a:lstStyle/>
          <a:p>
            <a:pPr marL="0" indent="0">
              <a:lnSpc>
                <a:spcPts val="2400"/>
              </a:lnSpc>
              <a:buNone/>
            </a:pPr>
            <a:r>
              <a:rPr lang="en-US" sz="1500" dirty="0">
                <a:solidFill>
                  <a:srgbClr val="E0D6DE"/>
                </a:solidFill>
                <a:highlight>
                  <a:srgbClr val="00184D"/>
                </a:highlight>
                <a:latin typeface="Consolas" pitchFamily="34" charset="0"/>
                <a:ea typeface="Consolas" pitchFamily="34" charset="-122"/>
                <a:cs typeface="Consolas" pitchFamily="34" charset="-120"/>
              </a:rPr>
              <a:t>#id_name</a:t>
            </a:r>
            <a:endParaRPr lang="en-US" sz="1500" dirty="0"/>
          </a:p>
        </p:txBody>
      </p:sp>
      <p:sp>
        <p:nvSpPr>
          <p:cNvPr id="18" name="Shape 14"/>
          <p:cNvSpPr/>
          <p:nvPr/>
        </p:nvSpPr>
        <p:spPr>
          <a:xfrm>
            <a:off x="6157793" y="5934313"/>
            <a:ext cx="7801213" cy="1718786"/>
          </a:xfrm>
          <a:prstGeom prst="roundRect">
            <a:avLst>
              <a:gd name="adj" fmla="val 1674"/>
            </a:avLst>
          </a:prstGeom>
          <a:solidFill>
            <a:srgbClr val="26262B"/>
          </a:solidFill>
          <a:ln/>
        </p:spPr>
      </p:sp>
      <p:sp>
        <p:nvSpPr>
          <p:cNvPr id="19" name="Text 15"/>
          <p:cNvSpPr/>
          <p:nvPr/>
        </p:nvSpPr>
        <p:spPr>
          <a:xfrm>
            <a:off x="6349603" y="6126123"/>
            <a:ext cx="2398038" cy="299680"/>
          </a:xfrm>
          <a:prstGeom prst="rect">
            <a:avLst/>
          </a:prstGeom>
          <a:noFill/>
          <a:ln/>
        </p:spPr>
        <p:txBody>
          <a:bodyPr wrap="none" lIns="0" tIns="0" rIns="0" bIns="0" rtlCol="0" anchor="t"/>
          <a:lstStyle/>
          <a:p>
            <a:pPr marL="0" indent="0">
              <a:lnSpc>
                <a:spcPts val="2350"/>
              </a:lnSpc>
              <a:buNone/>
            </a:pPr>
            <a:r>
              <a:rPr lang="en-US" sz="1850" dirty="0">
                <a:solidFill>
                  <a:srgbClr val="E0D6DE"/>
                </a:solidFill>
                <a:latin typeface="Sora" pitchFamily="34" charset="0"/>
                <a:ea typeface="Sora" pitchFamily="34" charset="-122"/>
                <a:cs typeface="Sora" pitchFamily="34" charset="-120"/>
              </a:rPr>
              <a:t>Benefits</a:t>
            </a:r>
            <a:endParaRPr lang="en-US" sz="1850" dirty="0"/>
          </a:p>
        </p:txBody>
      </p:sp>
      <p:sp>
        <p:nvSpPr>
          <p:cNvPr id="20" name="Text 16"/>
          <p:cNvSpPr/>
          <p:nvPr/>
        </p:nvSpPr>
        <p:spPr>
          <a:xfrm>
            <a:off x="6349603" y="6540818"/>
            <a:ext cx="7417594" cy="920472"/>
          </a:xfrm>
          <a:prstGeom prst="rect">
            <a:avLst/>
          </a:prstGeom>
          <a:noFill/>
          <a:ln/>
        </p:spPr>
        <p:txBody>
          <a:bodyPr wrap="square" lIns="0" tIns="0" rIns="0" bIns="0" rtlCol="0" anchor="t"/>
          <a:lstStyle/>
          <a:p>
            <a:pPr marL="0" indent="0">
              <a:lnSpc>
                <a:spcPts val="2400"/>
              </a:lnSpc>
              <a:buNone/>
            </a:pPr>
            <a:r>
              <a:rPr lang="en-US" sz="1500" dirty="0">
                <a:solidFill>
                  <a:srgbClr val="E0D6DE"/>
                </a:solidFill>
                <a:latin typeface="Noto Sans TC" pitchFamily="34" charset="0"/>
                <a:ea typeface="Noto Sans TC" pitchFamily="34" charset="-122"/>
                <a:cs typeface="Noto Sans TC" pitchFamily="34" charset="-120"/>
              </a:rPr>
              <a:t>ID Selectors allow you to precisely target a single element on your webpage. This is useful for applying unique styles to specific elements, such as headers or navigation bars.</a:t>
            </a:r>
            <a:endParaRPr lang="en-US" sz="1500" dirty="0"/>
          </a:p>
        </p:txBody>
      </p:sp>
      <p:sp>
        <p:nvSpPr>
          <p:cNvPr id="21" name="Rectangle 20">
            <a:extLst>
              <a:ext uri="{FF2B5EF4-FFF2-40B4-BE49-F238E27FC236}">
                <a16:creationId xmlns:a16="http://schemas.microsoft.com/office/drawing/2014/main" id="{1AC33BB3-0292-804F-315E-83FB2C6291A2}"/>
              </a:ext>
            </a:extLst>
          </p:cNvPr>
          <p:cNvSpPr/>
          <p:nvPr/>
        </p:nvSpPr>
        <p:spPr>
          <a:xfrm>
            <a:off x="12744212" y="7793182"/>
            <a:ext cx="1813452" cy="35329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2463" y="513636"/>
            <a:ext cx="4660821" cy="582573"/>
          </a:xfrm>
          <a:prstGeom prst="rect">
            <a:avLst/>
          </a:prstGeom>
          <a:noFill/>
          <a:ln/>
        </p:spPr>
        <p:txBody>
          <a:bodyPr wrap="none" lIns="0" tIns="0" rIns="0" bIns="0" rtlCol="0" anchor="t"/>
          <a:lstStyle/>
          <a:p>
            <a:pPr marL="0" indent="0">
              <a:lnSpc>
                <a:spcPts val="4550"/>
              </a:lnSpc>
              <a:buNone/>
            </a:pPr>
            <a:r>
              <a:rPr lang="en-US" sz="3650" dirty="0">
                <a:solidFill>
                  <a:srgbClr val="97B8FF"/>
                </a:solidFill>
                <a:latin typeface="Sora" pitchFamily="34" charset="0"/>
                <a:ea typeface="Sora" pitchFamily="34" charset="-122"/>
                <a:cs typeface="Sora" pitchFamily="34" charset="-120"/>
              </a:rPr>
              <a:t>Universal Selector</a:t>
            </a:r>
            <a:endParaRPr lang="en-US" sz="3650" dirty="0"/>
          </a:p>
        </p:txBody>
      </p:sp>
      <p:sp>
        <p:nvSpPr>
          <p:cNvPr id="3" name="Text 1"/>
          <p:cNvSpPr/>
          <p:nvPr/>
        </p:nvSpPr>
        <p:spPr>
          <a:xfrm>
            <a:off x="652463" y="1468993"/>
            <a:ext cx="13325475" cy="596503"/>
          </a:xfrm>
          <a:prstGeom prst="rect">
            <a:avLst/>
          </a:prstGeom>
          <a:noFill/>
          <a:ln/>
        </p:spPr>
        <p:txBody>
          <a:bodyPr wrap="square" lIns="0" tIns="0" rIns="0" bIns="0" rtlCol="0" anchor="t"/>
          <a:lstStyle/>
          <a:p>
            <a:pPr marL="0" indent="0">
              <a:lnSpc>
                <a:spcPts val="2300"/>
              </a:lnSpc>
              <a:buNone/>
            </a:pPr>
            <a:r>
              <a:rPr lang="en-US" sz="1450" dirty="0">
                <a:solidFill>
                  <a:srgbClr val="E0D6DE"/>
                </a:solidFill>
                <a:latin typeface="Noto Sans TC" pitchFamily="34" charset="0"/>
                <a:ea typeface="Noto Sans TC" pitchFamily="34" charset="-122"/>
                <a:cs typeface="Noto Sans TC" pitchFamily="34" charset="-120"/>
              </a:rPr>
              <a:t>The Universal Selector targets all elements on your page. It is often used in conjunction with other selectors to apply styles to a wide range of elements, making your CSS more concise.</a:t>
            </a:r>
            <a:endParaRPr lang="en-US" sz="1450" dirty="0"/>
          </a:p>
        </p:txBody>
      </p:sp>
      <p:pic>
        <p:nvPicPr>
          <p:cNvPr id="4" name="Image 0" descr="preencoded.png"/>
          <p:cNvPicPr>
            <a:picLocks noChangeAspect="1"/>
          </p:cNvPicPr>
          <p:nvPr/>
        </p:nvPicPr>
        <p:blipFill>
          <a:blip r:embed="rId3"/>
          <a:stretch>
            <a:fillRect/>
          </a:stretch>
        </p:blipFill>
        <p:spPr>
          <a:xfrm>
            <a:off x="652463" y="2275165"/>
            <a:ext cx="932140" cy="2457926"/>
          </a:xfrm>
          <a:prstGeom prst="rect">
            <a:avLst/>
          </a:prstGeom>
        </p:spPr>
      </p:pic>
      <p:sp>
        <p:nvSpPr>
          <p:cNvPr id="5" name="Text 2"/>
          <p:cNvSpPr/>
          <p:nvPr/>
        </p:nvSpPr>
        <p:spPr>
          <a:xfrm>
            <a:off x="1864162" y="2461498"/>
            <a:ext cx="2330410" cy="291227"/>
          </a:xfrm>
          <a:prstGeom prst="rect">
            <a:avLst/>
          </a:prstGeom>
          <a:noFill/>
          <a:ln/>
        </p:spPr>
        <p:txBody>
          <a:bodyPr wrap="none" lIns="0" tIns="0" rIns="0" bIns="0" rtlCol="0" anchor="t"/>
          <a:lstStyle/>
          <a:p>
            <a:pPr marL="0" indent="0" algn="l">
              <a:lnSpc>
                <a:spcPts val="2250"/>
              </a:lnSpc>
              <a:buNone/>
            </a:pPr>
            <a:r>
              <a:rPr lang="en-US" sz="1800" dirty="0">
                <a:solidFill>
                  <a:srgbClr val="E0D6DE"/>
                </a:solidFill>
                <a:latin typeface="Sora" pitchFamily="34" charset="0"/>
                <a:ea typeface="Sora" pitchFamily="34" charset="-122"/>
                <a:cs typeface="Sora" pitchFamily="34" charset="-120"/>
              </a:rPr>
              <a:t>Example</a:t>
            </a:r>
            <a:endParaRPr lang="en-US" sz="1800" dirty="0"/>
          </a:p>
        </p:txBody>
      </p:sp>
      <p:sp>
        <p:nvSpPr>
          <p:cNvPr id="6" name="Text 3"/>
          <p:cNvSpPr/>
          <p:nvPr/>
        </p:nvSpPr>
        <p:spPr>
          <a:xfrm>
            <a:off x="1864162" y="2864525"/>
            <a:ext cx="12113776" cy="298252"/>
          </a:xfrm>
          <a:prstGeom prst="rect">
            <a:avLst/>
          </a:prstGeom>
          <a:noFill/>
          <a:ln/>
        </p:spPr>
        <p:txBody>
          <a:bodyPr wrap="none" lIns="0" tIns="0" rIns="0" bIns="0" rtlCol="0" anchor="t"/>
          <a:lstStyle/>
          <a:p>
            <a:pPr marL="0" indent="0" algn="l">
              <a:lnSpc>
                <a:spcPts val="2300"/>
              </a:lnSpc>
              <a:buNone/>
            </a:pPr>
            <a:r>
              <a:rPr lang="en-US" sz="1450" dirty="0">
                <a:solidFill>
                  <a:srgbClr val="E0D6DE"/>
                </a:solidFill>
                <a:latin typeface="Noto Sans TC" pitchFamily="34" charset="0"/>
                <a:ea typeface="Noto Sans TC" pitchFamily="34" charset="-122"/>
                <a:cs typeface="Noto Sans TC" pitchFamily="34" charset="-120"/>
              </a:rPr>
              <a:t>To apply a default font to all elements on your page, you would use the following CSS rule:</a:t>
            </a:r>
            <a:endParaRPr lang="en-US" sz="1450" dirty="0"/>
          </a:p>
        </p:txBody>
      </p:sp>
      <p:sp>
        <p:nvSpPr>
          <p:cNvPr id="7" name="Shape 4"/>
          <p:cNvSpPr/>
          <p:nvPr/>
        </p:nvSpPr>
        <p:spPr>
          <a:xfrm>
            <a:off x="1864162" y="3372445"/>
            <a:ext cx="12113776" cy="1174313"/>
          </a:xfrm>
          <a:prstGeom prst="roundRect">
            <a:avLst>
              <a:gd name="adj" fmla="val 2381"/>
            </a:avLst>
          </a:prstGeom>
          <a:solidFill>
            <a:srgbClr val="00184D"/>
          </a:solidFill>
          <a:ln/>
        </p:spPr>
      </p:sp>
      <p:sp>
        <p:nvSpPr>
          <p:cNvPr id="8" name="Shape 5"/>
          <p:cNvSpPr/>
          <p:nvPr/>
        </p:nvSpPr>
        <p:spPr>
          <a:xfrm>
            <a:off x="1854875" y="3372445"/>
            <a:ext cx="12132350" cy="1174313"/>
          </a:xfrm>
          <a:prstGeom prst="roundRect">
            <a:avLst>
              <a:gd name="adj" fmla="val 2381"/>
            </a:avLst>
          </a:prstGeom>
          <a:solidFill>
            <a:srgbClr val="00184D"/>
          </a:solidFill>
          <a:ln/>
        </p:spPr>
      </p:sp>
      <p:sp>
        <p:nvSpPr>
          <p:cNvPr id="9" name="Text 6"/>
          <p:cNvSpPr/>
          <p:nvPr/>
        </p:nvSpPr>
        <p:spPr>
          <a:xfrm>
            <a:off x="2041208" y="3512225"/>
            <a:ext cx="11759684" cy="894755"/>
          </a:xfrm>
          <a:prstGeom prst="rect">
            <a:avLst/>
          </a:prstGeom>
          <a:noFill/>
          <a:ln/>
        </p:spPr>
        <p:txBody>
          <a:bodyPr wrap="square" lIns="0" tIns="0" rIns="0" bIns="0" rtlCol="0" anchor="t"/>
          <a:lstStyle/>
          <a:p>
            <a:pPr marL="0" indent="0" algn="l">
              <a:lnSpc>
                <a:spcPts val="2300"/>
              </a:lnSpc>
              <a:buNone/>
            </a:pPr>
            <a:r>
              <a:rPr lang="en-US" sz="1450" dirty="0">
                <a:solidFill>
                  <a:srgbClr val="E0D6DE"/>
                </a:solidFill>
                <a:highlight>
                  <a:srgbClr val="00184D"/>
                </a:highlight>
                <a:latin typeface="Consolas" pitchFamily="34" charset="0"/>
                <a:ea typeface="Consolas" pitchFamily="34" charset="-122"/>
                <a:cs typeface="Consolas" pitchFamily="34" charset="-120"/>
              </a:rPr>
              <a:t>* {</a:t>
            </a:r>
            <a:endParaRPr lang="en-US" sz="1450" dirty="0"/>
          </a:p>
          <a:p>
            <a:pPr marL="0" indent="0" algn="l">
              <a:lnSpc>
                <a:spcPts val="2300"/>
              </a:lnSpc>
              <a:buNone/>
            </a:pPr>
            <a:r>
              <a:rPr lang="en-US" sz="1450" dirty="0">
                <a:solidFill>
                  <a:srgbClr val="E0D6DE"/>
                </a:solidFill>
                <a:highlight>
                  <a:srgbClr val="00184D"/>
                </a:highlight>
                <a:latin typeface="Consolas" pitchFamily="34" charset="0"/>
                <a:ea typeface="Consolas" pitchFamily="34" charset="-122"/>
                <a:cs typeface="Consolas" pitchFamily="34" charset="-120"/>
              </a:rPr>
              <a:t>  font-family: Arial, sans-serif;</a:t>
            </a:r>
            <a:endParaRPr lang="en-US" sz="1450" dirty="0"/>
          </a:p>
          <a:p>
            <a:pPr marL="0" indent="0" algn="l">
              <a:lnSpc>
                <a:spcPts val="2300"/>
              </a:lnSpc>
              <a:buNone/>
            </a:pPr>
            <a:r>
              <a:rPr lang="en-US" sz="1450" dirty="0">
                <a:solidFill>
                  <a:srgbClr val="E0D6DE"/>
                </a:solidFill>
                <a:highlight>
                  <a:srgbClr val="00184D"/>
                </a:highlight>
                <a:latin typeface="Consolas" pitchFamily="34" charset="0"/>
                <a:ea typeface="Consolas" pitchFamily="34" charset="-122"/>
                <a:cs typeface="Consolas" pitchFamily="34" charset="-120"/>
              </a:rPr>
              <a:t>}</a:t>
            </a:r>
            <a:endParaRPr lang="en-US" sz="1450" dirty="0"/>
          </a:p>
        </p:txBody>
      </p:sp>
      <p:pic>
        <p:nvPicPr>
          <p:cNvPr id="10" name="Image 1" descr="preencoded.png"/>
          <p:cNvPicPr>
            <a:picLocks noChangeAspect="1"/>
          </p:cNvPicPr>
          <p:nvPr/>
        </p:nvPicPr>
        <p:blipFill>
          <a:blip r:embed="rId4"/>
          <a:stretch>
            <a:fillRect/>
          </a:stretch>
        </p:blipFill>
        <p:spPr>
          <a:xfrm>
            <a:off x="652463" y="4733092"/>
            <a:ext cx="932140" cy="1491377"/>
          </a:xfrm>
          <a:prstGeom prst="rect">
            <a:avLst/>
          </a:prstGeom>
        </p:spPr>
      </p:pic>
      <p:sp>
        <p:nvSpPr>
          <p:cNvPr id="11" name="Text 7"/>
          <p:cNvSpPr/>
          <p:nvPr/>
        </p:nvSpPr>
        <p:spPr>
          <a:xfrm>
            <a:off x="1864162" y="4919424"/>
            <a:ext cx="2330410" cy="291227"/>
          </a:xfrm>
          <a:prstGeom prst="rect">
            <a:avLst/>
          </a:prstGeom>
          <a:noFill/>
          <a:ln/>
        </p:spPr>
        <p:txBody>
          <a:bodyPr wrap="none" lIns="0" tIns="0" rIns="0" bIns="0" rtlCol="0" anchor="t"/>
          <a:lstStyle/>
          <a:p>
            <a:pPr marL="0" indent="0" algn="l">
              <a:lnSpc>
                <a:spcPts val="2250"/>
              </a:lnSpc>
              <a:buNone/>
            </a:pPr>
            <a:r>
              <a:rPr lang="en-US" sz="1800" dirty="0">
                <a:solidFill>
                  <a:srgbClr val="E0D6DE"/>
                </a:solidFill>
                <a:latin typeface="Sora" pitchFamily="34" charset="0"/>
                <a:ea typeface="Sora" pitchFamily="34" charset="-122"/>
                <a:cs typeface="Sora" pitchFamily="34" charset="-120"/>
              </a:rPr>
              <a:t>Syntax</a:t>
            </a:r>
            <a:endParaRPr lang="en-US" sz="1800" dirty="0"/>
          </a:p>
        </p:txBody>
      </p:sp>
      <p:sp>
        <p:nvSpPr>
          <p:cNvPr id="12" name="Text 8"/>
          <p:cNvSpPr/>
          <p:nvPr/>
        </p:nvSpPr>
        <p:spPr>
          <a:xfrm>
            <a:off x="1864162" y="5322451"/>
            <a:ext cx="12113776" cy="298252"/>
          </a:xfrm>
          <a:prstGeom prst="rect">
            <a:avLst/>
          </a:prstGeom>
          <a:noFill/>
          <a:ln/>
        </p:spPr>
        <p:txBody>
          <a:bodyPr wrap="none" lIns="0" tIns="0" rIns="0" bIns="0" rtlCol="0" anchor="t"/>
          <a:lstStyle/>
          <a:p>
            <a:pPr marL="0" indent="0" algn="l">
              <a:lnSpc>
                <a:spcPts val="2300"/>
              </a:lnSpc>
              <a:buNone/>
            </a:pPr>
            <a:r>
              <a:rPr lang="en-US" sz="1450" dirty="0">
                <a:solidFill>
                  <a:srgbClr val="E0D6DE"/>
                </a:solidFill>
                <a:latin typeface="Noto Sans TC" pitchFamily="34" charset="0"/>
                <a:ea typeface="Noto Sans TC" pitchFamily="34" charset="-122"/>
                <a:cs typeface="Noto Sans TC" pitchFamily="34" charset="-120"/>
              </a:rPr>
              <a:t>The Universal Selector is represented by an asterisk (*) symbol.</a:t>
            </a:r>
            <a:endParaRPr lang="en-US" sz="1450" dirty="0"/>
          </a:p>
        </p:txBody>
      </p:sp>
      <p:pic>
        <p:nvPicPr>
          <p:cNvPr id="13" name="Image 2" descr="preencoded.png"/>
          <p:cNvPicPr>
            <a:picLocks noChangeAspect="1"/>
          </p:cNvPicPr>
          <p:nvPr/>
        </p:nvPicPr>
        <p:blipFill>
          <a:blip r:embed="rId5"/>
          <a:stretch>
            <a:fillRect/>
          </a:stretch>
        </p:blipFill>
        <p:spPr>
          <a:xfrm>
            <a:off x="652463" y="6224468"/>
            <a:ext cx="932140" cy="1491377"/>
          </a:xfrm>
          <a:prstGeom prst="rect">
            <a:avLst/>
          </a:prstGeom>
        </p:spPr>
      </p:pic>
      <p:sp>
        <p:nvSpPr>
          <p:cNvPr id="14" name="Text 9"/>
          <p:cNvSpPr/>
          <p:nvPr/>
        </p:nvSpPr>
        <p:spPr>
          <a:xfrm>
            <a:off x="1864162" y="6410801"/>
            <a:ext cx="2330410" cy="291227"/>
          </a:xfrm>
          <a:prstGeom prst="rect">
            <a:avLst/>
          </a:prstGeom>
          <a:noFill/>
          <a:ln/>
        </p:spPr>
        <p:txBody>
          <a:bodyPr wrap="none" lIns="0" tIns="0" rIns="0" bIns="0" rtlCol="0" anchor="t"/>
          <a:lstStyle/>
          <a:p>
            <a:pPr marL="0" indent="0" algn="l">
              <a:lnSpc>
                <a:spcPts val="2250"/>
              </a:lnSpc>
              <a:buNone/>
            </a:pPr>
            <a:r>
              <a:rPr lang="en-US" sz="1800" dirty="0">
                <a:solidFill>
                  <a:srgbClr val="E0D6DE"/>
                </a:solidFill>
                <a:latin typeface="Sora" pitchFamily="34" charset="0"/>
                <a:ea typeface="Sora" pitchFamily="34" charset="-122"/>
                <a:cs typeface="Sora" pitchFamily="34" charset="-120"/>
              </a:rPr>
              <a:t>Benefits</a:t>
            </a:r>
            <a:endParaRPr lang="en-US" sz="1800" dirty="0"/>
          </a:p>
        </p:txBody>
      </p:sp>
      <p:sp>
        <p:nvSpPr>
          <p:cNvPr id="15" name="Text 10"/>
          <p:cNvSpPr/>
          <p:nvPr/>
        </p:nvSpPr>
        <p:spPr>
          <a:xfrm>
            <a:off x="1864162" y="6813828"/>
            <a:ext cx="12113776" cy="596503"/>
          </a:xfrm>
          <a:prstGeom prst="rect">
            <a:avLst/>
          </a:prstGeom>
          <a:noFill/>
          <a:ln/>
        </p:spPr>
        <p:txBody>
          <a:bodyPr wrap="square" lIns="0" tIns="0" rIns="0" bIns="0" rtlCol="0" anchor="t"/>
          <a:lstStyle/>
          <a:p>
            <a:pPr marL="0" indent="0" algn="l">
              <a:lnSpc>
                <a:spcPts val="2300"/>
              </a:lnSpc>
              <a:buNone/>
            </a:pPr>
            <a:r>
              <a:rPr lang="en-US" sz="1450" dirty="0">
                <a:solidFill>
                  <a:srgbClr val="E0D6DE"/>
                </a:solidFill>
                <a:latin typeface="Noto Sans TC" pitchFamily="34" charset="0"/>
                <a:ea typeface="Noto Sans TC" pitchFamily="34" charset="-122"/>
                <a:cs typeface="Noto Sans TC" pitchFamily="34" charset="-120"/>
              </a:rPr>
              <a:t>The Universal Selector provides a quick way to apply styles to all elements on your page. It is particularly useful for setting default styles for your web pages.</a:t>
            </a:r>
            <a:endParaRPr lang="en-US" sz="1450" dirty="0"/>
          </a:p>
        </p:txBody>
      </p:sp>
      <p:sp>
        <p:nvSpPr>
          <p:cNvPr id="16" name="Rectangle 15">
            <a:extLst>
              <a:ext uri="{FF2B5EF4-FFF2-40B4-BE49-F238E27FC236}">
                <a16:creationId xmlns:a16="http://schemas.microsoft.com/office/drawing/2014/main" id="{A2935CD5-7428-530F-2D77-E2DC132D8018}"/>
              </a:ext>
            </a:extLst>
          </p:cNvPr>
          <p:cNvSpPr/>
          <p:nvPr/>
        </p:nvSpPr>
        <p:spPr>
          <a:xfrm>
            <a:off x="12863945" y="7715846"/>
            <a:ext cx="1662546" cy="43062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96835" y="311825"/>
            <a:ext cx="4648200"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pitchFamily="34" charset="0"/>
                <a:ea typeface="Sora" pitchFamily="34" charset="-122"/>
                <a:cs typeface="Sora" pitchFamily="34" charset="-120"/>
              </a:rPr>
              <a:t>CSS Properties and Their Syntax</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marL="0" indent="0">
              <a:lnSpc>
                <a:spcPts val="1400"/>
              </a:lnSpc>
              <a:buNone/>
            </a:pPr>
            <a:r>
              <a:rPr lang="en-US" sz="850" dirty="0">
                <a:solidFill>
                  <a:srgbClr val="E0D6DE"/>
                </a:solidFill>
                <a:latin typeface="Noto Sans TC" pitchFamily="34" charset="0"/>
                <a:ea typeface="Noto Sans TC" pitchFamily="34" charset="-122"/>
                <a:cs typeface="Noto Sans TC" pitchFamily="34" charset="-120"/>
              </a:rPr>
              <a:t>CSS properties are the specific styles you apply to your web pages. They control various aspects of your elements, such as their color, font size, position, and more.</a:t>
            </a:r>
            <a:endParaRPr lang="en-US" sz="850" dirty="0"/>
          </a:p>
        </p:txBody>
      </p:sp>
      <p:sp>
        <p:nvSpPr>
          <p:cNvPr id="4" name="Shape 2"/>
          <p:cNvSpPr/>
          <p:nvPr/>
        </p:nvSpPr>
        <p:spPr>
          <a:xfrm>
            <a:off x="559237" y="1201936"/>
            <a:ext cx="15240" cy="9356408"/>
          </a:xfrm>
          <a:prstGeom prst="roundRect">
            <a:avLst>
              <a:gd name="adj" fmla="val 111628"/>
            </a:avLst>
          </a:prstGeom>
          <a:solidFill>
            <a:srgbClr val="3F3F44"/>
          </a:solidFill>
          <a:ln/>
        </p:spPr>
      </p:sp>
      <p:sp>
        <p:nvSpPr>
          <p:cNvPr id="5" name="Shape 3"/>
          <p:cNvSpPr/>
          <p:nvPr/>
        </p:nvSpPr>
        <p:spPr>
          <a:xfrm>
            <a:off x="679192" y="1449348"/>
            <a:ext cx="396835" cy="15240"/>
          </a:xfrm>
          <a:prstGeom prst="roundRect">
            <a:avLst>
              <a:gd name="adj" fmla="val 111628"/>
            </a:avLst>
          </a:prstGeom>
          <a:solidFill>
            <a:srgbClr val="3F3F44"/>
          </a:solidFill>
          <a:ln/>
        </p:spPr>
      </p:sp>
      <p:sp>
        <p:nvSpPr>
          <p:cNvPr id="6" name="Shape 4"/>
          <p:cNvSpPr/>
          <p:nvPr/>
        </p:nvSpPr>
        <p:spPr>
          <a:xfrm>
            <a:off x="439281" y="1329452"/>
            <a:ext cx="255151" cy="255151"/>
          </a:xfrm>
          <a:prstGeom prst="roundRect">
            <a:avLst>
              <a:gd name="adj" fmla="val 6667"/>
            </a:avLst>
          </a:prstGeom>
          <a:solidFill>
            <a:srgbClr val="26262B"/>
          </a:solidFill>
          <a:ln/>
        </p:spPr>
      </p:sp>
      <p:sp>
        <p:nvSpPr>
          <p:cNvPr id="7" name="Text 5"/>
          <p:cNvSpPr/>
          <p:nvPr/>
        </p:nvSpPr>
        <p:spPr>
          <a:xfrm>
            <a:off x="530840" y="1371957"/>
            <a:ext cx="72033" cy="170140"/>
          </a:xfrm>
          <a:prstGeom prst="rect">
            <a:avLst/>
          </a:prstGeom>
          <a:noFill/>
          <a:ln/>
        </p:spPr>
        <p:txBody>
          <a:bodyPr wrap="none" lIns="0" tIns="0" rIns="0" bIns="0" rtlCol="0" anchor="t"/>
          <a:lstStyle/>
          <a:p>
            <a:pPr marL="0" indent="0" algn="ctr">
              <a:lnSpc>
                <a:spcPts val="1300"/>
              </a:lnSpc>
              <a:buNone/>
            </a:pPr>
            <a:r>
              <a:rPr lang="en-US" sz="1300" dirty="0">
                <a:solidFill>
                  <a:srgbClr val="E0D6DE"/>
                </a:solidFill>
                <a:latin typeface="Sora" pitchFamily="34" charset="0"/>
                <a:ea typeface="Sora" pitchFamily="34" charset="-122"/>
                <a:cs typeface="Sora" pitchFamily="34" charset="-120"/>
              </a:rPr>
              <a:t>1</a:t>
            </a:r>
            <a:endParaRPr lang="en-US" sz="1300" dirty="0"/>
          </a:p>
        </p:txBody>
      </p:sp>
      <p:sp>
        <p:nvSpPr>
          <p:cNvPr id="8" name="Text 6"/>
          <p:cNvSpPr/>
          <p:nvPr/>
        </p:nvSpPr>
        <p:spPr>
          <a:xfrm>
            <a:off x="1190625" y="1315283"/>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E0D6DE"/>
                </a:solidFill>
                <a:latin typeface="Sora" pitchFamily="34" charset="0"/>
                <a:ea typeface="Sora" pitchFamily="34" charset="-122"/>
                <a:cs typeface="Sora" pitchFamily="34" charset="-120"/>
              </a:rPr>
              <a:t>Background</a:t>
            </a:r>
            <a:endParaRPr lang="en-US" sz="1100" dirty="0"/>
          </a:p>
        </p:txBody>
      </p:sp>
      <p:sp>
        <p:nvSpPr>
          <p:cNvPr id="9" name="Text 7"/>
          <p:cNvSpPr/>
          <p:nvPr/>
        </p:nvSpPr>
        <p:spPr>
          <a:xfrm>
            <a:off x="1190625" y="1560433"/>
            <a:ext cx="13042940"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Noto Sans TC" pitchFamily="34" charset="0"/>
                <a:ea typeface="Noto Sans TC" pitchFamily="34" charset="-122"/>
                <a:cs typeface="Noto Sans TC" pitchFamily="34" charset="-120"/>
              </a:rPr>
              <a:t>The `background` property controls the background of an element. It can be set to a color, image, or gradient. For example:</a:t>
            </a:r>
            <a:endParaRPr lang="en-US" sz="850" dirty="0"/>
          </a:p>
        </p:txBody>
      </p:sp>
      <p:sp>
        <p:nvSpPr>
          <p:cNvPr id="10" name="Shape 8"/>
          <p:cNvSpPr/>
          <p:nvPr/>
        </p:nvSpPr>
        <p:spPr>
          <a:xfrm>
            <a:off x="1190625" y="1869400"/>
            <a:ext cx="13042940" cy="714375"/>
          </a:xfrm>
          <a:prstGeom prst="roundRect">
            <a:avLst>
              <a:gd name="adj" fmla="val 2381"/>
            </a:avLst>
          </a:prstGeom>
          <a:solidFill>
            <a:srgbClr val="00184D"/>
          </a:solidFill>
          <a:ln/>
        </p:spPr>
      </p:sp>
      <p:sp>
        <p:nvSpPr>
          <p:cNvPr id="11" name="Shape 9"/>
          <p:cNvSpPr/>
          <p:nvPr/>
        </p:nvSpPr>
        <p:spPr>
          <a:xfrm>
            <a:off x="1185029" y="1869400"/>
            <a:ext cx="13054132" cy="714375"/>
          </a:xfrm>
          <a:prstGeom prst="roundRect">
            <a:avLst>
              <a:gd name="adj" fmla="val 2381"/>
            </a:avLst>
          </a:prstGeom>
          <a:solidFill>
            <a:srgbClr val="00184D"/>
          </a:solidFill>
          <a:ln/>
        </p:spPr>
      </p:sp>
      <p:sp>
        <p:nvSpPr>
          <p:cNvPr id="12" name="Text 10"/>
          <p:cNvSpPr/>
          <p:nvPr/>
        </p:nvSpPr>
        <p:spPr>
          <a:xfrm>
            <a:off x="1298377" y="1954411"/>
            <a:ext cx="12827437" cy="544354"/>
          </a:xfrm>
          <a:prstGeom prst="rect">
            <a:avLst/>
          </a:prstGeom>
          <a:noFill/>
          <a:ln/>
        </p:spPr>
        <p:txBody>
          <a:bodyPr wrap="square" lIns="0" tIns="0" rIns="0" bIns="0" rtlCol="0" anchor="t"/>
          <a:lstStyle/>
          <a:p>
            <a:pPr marL="0" indent="0" algn="l">
              <a:lnSpc>
                <a:spcPts val="1400"/>
              </a:lnSpc>
              <a:buNone/>
            </a:pPr>
            <a:r>
              <a:rPr lang="en-US" sz="850" dirty="0">
                <a:solidFill>
                  <a:srgbClr val="E0D6DE"/>
                </a:solidFill>
                <a:highlight>
                  <a:srgbClr val="00184D"/>
                </a:highlight>
                <a:latin typeface="Consolas" pitchFamily="34" charset="0"/>
                <a:ea typeface="Consolas" pitchFamily="34" charset="-122"/>
                <a:cs typeface="Consolas" pitchFamily="34" charset="-120"/>
              </a:rPr>
              <a:t>background-color: #f0f0f0;</a:t>
            </a:r>
            <a:endParaRPr lang="en-US" sz="850" dirty="0"/>
          </a:p>
          <a:p>
            <a:pPr marL="0" indent="0" algn="l">
              <a:lnSpc>
                <a:spcPts val="1400"/>
              </a:lnSpc>
              <a:buNone/>
            </a:pPr>
            <a:r>
              <a:rPr lang="en-US" sz="850" dirty="0">
                <a:solidFill>
                  <a:srgbClr val="E0D6DE"/>
                </a:solidFill>
                <a:highlight>
                  <a:srgbClr val="00184D"/>
                </a:highlight>
                <a:latin typeface="Consolas" pitchFamily="34" charset="0"/>
                <a:ea typeface="Consolas" pitchFamily="34" charset="-122"/>
                <a:cs typeface="Consolas" pitchFamily="34" charset="-120"/>
              </a:rPr>
              <a:t>background-image: url('image.jpg');</a:t>
            </a:r>
            <a:endParaRPr lang="en-US" sz="850" dirty="0"/>
          </a:p>
          <a:p>
            <a:pPr marL="0" indent="0" algn="l">
              <a:lnSpc>
                <a:spcPts val="1400"/>
              </a:lnSpc>
              <a:buNone/>
            </a:pPr>
            <a:r>
              <a:rPr lang="en-US" sz="850" dirty="0">
                <a:solidFill>
                  <a:srgbClr val="E0D6DE"/>
                </a:solidFill>
                <a:highlight>
                  <a:srgbClr val="00184D"/>
                </a:highlight>
                <a:latin typeface="Consolas" pitchFamily="34" charset="0"/>
                <a:ea typeface="Consolas" pitchFamily="34" charset="-122"/>
                <a:cs typeface="Consolas" pitchFamily="34" charset="-120"/>
              </a:rPr>
              <a:t>background-repeat: no-repeat;</a:t>
            </a:r>
            <a:endParaRPr lang="en-US" sz="850" dirty="0"/>
          </a:p>
        </p:txBody>
      </p:sp>
      <p:sp>
        <p:nvSpPr>
          <p:cNvPr id="13" name="Shape 11"/>
          <p:cNvSpPr/>
          <p:nvPr/>
        </p:nvSpPr>
        <p:spPr>
          <a:xfrm>
            <a:off x="679192" y="3057882"/>
            <a:ext cx="396835" cy="15240"/>
          </a:xfrm>
          <a:prstGeom prst="roundRect">
            <a:avLst>
              <a:gd name="adj" fmla="val 111628"/>
            </a:avLst>
          </a:prstGeom>
          <a:solidFill>
            <a:srgbClr val="3F3F44"/>
          </a:solidFill>
          <a:ln/>
        </p:spPr>
      </p:sp>
      <p:sp>
        <p:nvSpPr>
          <p:cNvPr id="14" name="Shape 12"/>
          <p:cNvSpPr/>
          <p:nvPr/>
        </p:nvSpPr>
        <p:spPr>
          <a:xfrm>
            <a:off x="439281" y="2937986"/>
            <a:ext cx="255151" cy="255151"/>
          </a:xfrm>
          <a:prstGeom prst="roundRect">
            <a:avLst>
              <a:gd name="adj" fmla="val 6667"/>
            </a:avLst>
          </a:prstGeom>
          <a:solidFill>
            <a:srgbClr val="26262B"/>
          </a:solidFill>
          <a:ln/>
        </p:spPr>
      </p:sp>
      <p:sp>
        <p:nvSpPr>
          <p:cNvPr id="15" name="Text 13"/>
          <p:cNvSpPr/>
          <p:nvPr/>
        </p:nvSpPr>
        <p:spPr>
          <a:xfrm>
            <a:off x="513814" y="2980492"/>
            <a:ext cx="105966" cy="170140"/>
          </a:xfrm>
          <a:prstGeom prst="rect">
            <a:avLst/>
          </a:prstGeom>
          <a:noFill/>
          <a:ln/>
        </p:spPr>
        <p:txBody>
          <a:bodyPr wrap="none" lIns="0" tIns="0" rIns="0" bIns="0" rtlCol="0" anchor="t"/>
          <a:lstStyle/>
          <a:p>
            <a:pPr marL="0" indent="0" algn="ctr">
              <a:lnSpc>
                <a:spcPts val="1300"/>
              </a:lnSpc>
              <a:buNone/>
            </a:pPr>
            <a:r>
              <a:rPr lang="en-US" sz="1300" dirty="0">
                <a:solidFill>
                  <a:srgbClr val="E0D6DE"/>
                </a:solidFill>
                <a:latin typeface="Sora" pitchFamily="34" charset="0"/>
                <a:ea typeface="Sora" pitchFamily="34" charset="-122"/>
                <a:cs typeface="Sora" pitchFamily="34" charset="-120"/>
              </a:rPr>
              <a:t>2</a:t>
            </a:r>
            <a:endParaRPr lang="en-US" sz="1300" dirty="0"/>
          </a:p>
        </p:txBody>
      </p:sp>
      <p:sp>
        <p:nvSpPr>
          <p:cNvPr id="16" name="Text 14"/>
          <p:cNvSpPr/>
          <p:nvPr/>
        </p:nvSpPr>
        <p:spPr>
          <a:xfrm>
            <a:off x="1190625" y="2923818"/>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E0D6DE"/>
                </a:solidFill>
                <a:latin typeface="Sora" pitchFamily="34" charset="0"/>
                <a:ea typeface="Sora" pitchFamily="34" charset="-122"/>
                <a:cs typeface="Sora" pitchFamily="34" charset="-120"/>
              </a:rPr>
              <a:t>Color</a:t>
            </a:r>
            <a:endParaRPr lang="en-US" sz="1100" dirty="0"/>
          </a:p>
        </p:txBody>
      </p:sp>
      <p:sp>
        <p:nvSpPr>
          <p:cNvPr id="17" name="Text 15"/>
          <p:cNvSpPr/>
          <p:nvPr/>
        </p:nvSpPr>
        <p:spPr>
          <a:xfrm>
            <a:off x="1190625" y="3168967"/>
            <a:ext cx="13042940"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Noto Sans TC" pitchFamily="34" charset="0"/>
                <a:ea typeface="Noto Sans TC" pitchFamily="34" charset="-122"/>
                <a:cs typeface="Noto Sans TC" pitchFamily="34" charset="-120"/>
              </a:rPr>
              <a:t>The `color` property controls the color of text within an element. It can be set to a color name, hexadecimal value, or RGB value. For example:</a:t>
            </a:r>
            <a:endParaRPr lang="en-US" sz="850" dirty="0"/>
          </a:p>
        </p:txBody>
      </p:sp>
      <p:sp>
        <p:nvSpPr>
          <p:cNvPr id="18" name="Shape 16"/>
          <p:cNvSpPr/>
          <p:nvPr/>
        </p:nvSpPr>
        <p:spPr>
          <a:xfrm>
            <a:off x="1190625" y="3477935"/>
            <a:ext cx="13042940" cy="714375"/>
          </a:xfrm>
          <a:prstGeom prst="roundRect">
            <a:avLst>
              <a:gd name="adj" fmla="val 2381"/>
            </a:avLst>
          </a:prstGeom>
          <a:solidFill>
            <a:srgbClr val="00184D"/>
          </a:solidFill>
          <a:ln/>
        </p:spPr>
      </p:sp>
      <p:sp>
        <p:nvSpPr>
          <p:cNvPr id="19" name="Shape 17"/>
          <p:cNvSpPr/>
          <p:nvPr/>
        </p:nvSpPr>
        <p:spPr>
          <a:xfrm>
            <a:off x="1185029" y="3477935"/>
            <a:ext cx="13054132" cy="714375"/>
          </a:xfrm>
          <a:prstGeom prst="roundRect">
            <a:avLst>
              <a:gd name="adj" fmla="val 2381"/>
            </a:avLst>
          </a:prstGeom>
          <a:solidFill>
            <a:srgbClr val="00184D"/>
          </a:solidFill>
          <a:ln/>
        </p:spPr>
      </p:sp>
      <p:sp>
        <p:nvSpPr>
          <p:cNvPr id="20" name="Text 18"/>
          <p:cNvSpPr/>
          <p:nvPr/>
        </p:nvSpPr>
        <p:spPr>
          <a:xfrm>
            <a:off x="1298377" y="3562945"/>
            <a:ext cx="12827437" cy="544354"/>
          </a:xfrm>
          <a:prstGeom prst="rect">
            <a:avLst/>
          </a:prstGeom>
          <a:noFill/>
          <a:ln/>
        </p:spPr>
        <p:txBody>
          <a:bodyPr wrap="square" lIns="0" tIns="0" rIns="0" bIns="0" rtlCol="0" anchor="t"/>
          <a:lstStyle/>
          <a:p>
            <a:pPr marL="0" indent="0" algn="l">
              <a:lnSpc>
                <a:spcPts val="1400"/>
              </a:lnSpc>
              <a:buNone/>
            </a:pPr>
            <a:r>
              <a:rPr lang="en-US" sz="850" dirty="0">
                <a:solidFill>
                  <a:srgbClr val="E0D6DE"/>
                </a:solidFill>
                <a:highlight>
                  <a:srgbClr val="00184D"/>
                </a:highlight>
                <a:latin typeface="Consolas" pitchFamily="34" charset="0"/>
                <a:ea typeface="Consolas" pitchFamily="34" charset="-122"/>
                <a:cs typeface="Consolas" pitchFamily="34" charset="-120"/>
              </a:rPr>
              <a:t>color: blue;</a:t>
            </a:r>
            <a:endParaRPr lang="en-US" sz="850" dirty="0"/>
          </a:p>
          <a:p>
            <a:pPr marL="0" indent="0" algn="l">
              <a:lnSpc>
                <a:spcPts val="1400"/>
              </a:lnSpc>
              <a:buNone/>
            </a:pPr>
            <a:r>
              <a:rPr lang="en-US" sz="850" dirty="0">
                <a:solidFill>
                  <a:srgbClr val="E0D6DE"/>
                </a:solidFill>
                <a:highlight>
                  <a:srgbClr val="00184D"/>
                </a:highlight>
                <a:latin typeface="Consolas" pitchFamily="34" charset="0"/>
                <a:ea typeface="Consolas" pitchFamily="34" charset="-122"/>
                <a:cs typeface="Consolas" pitchFamily="34" charset="-120"/>
              </a:rPr>
              <a:t>color: #0000ff;</a:t>
            </a:r>
            <a:endParaRPr lang="en-US" sz="850" dirty="0"/>
          </a:p>
          <a:p>
            <a:pPr marL="0" indent="0" algn="l">
              <a:lnSpc>
                <a:spcPts val="1400"/>
              </a:lnSpc>
              <a:buNone/>
            </a:pPr>
            <a:r>
              <a:rPr lang="en-US" sz="850" dirty="0">
                <a:solidFill>
                  <a:srgbClr val="E0D6DE"/>
                </a:solidFill>
                <a:highlight>
                  <a:srgbClr val="00184D"/>
                </a:highlight>
                <a:latin typeface="Consolas" pitchFamily="34" charset="0"/>
                <a:ea typeface="Consolas" pitchFamily="34" charset="-122"/>
                <a:cs typeface="Consolas" pitchFamily="34" charset="-120"/>
              </a:rPr>
              <a:t>color: rgb(0, 0, 255);</a:t>
            </a:r>
            <a:endParaRPr lang="en-US" sz="850" dirty="0"/>
          </a:p>
        </p:txBody>
      </p:sp>
      <p:sp>
        <p:nvSpPr>
          <p:cNvPr id="21" name="Shape 19"/>
          <p:cNvSpPr/>
          <p:nvPr/>
        </p:nvSpPr>
        <p:spPr>
          <a:xfrm>
            <a:off x="679192" y="4666417"/>
            <a:ext cx="396835" cy="15240"/>
          </a:xfrm>
          <a:prstGeom prst="roundRect">
            <a:avLst>
              <a:gd name="adj" fmla="val 111628"/>
            </a:avLst>
          </a:prstGeom>
          <a:solidFill>
            <a:srgbClr val="3F3F44"/>
          </a:solidFill>
          <a:ln/>
        </p:spPr>
      </p:sp>
      <p:sp>
        <p:nvSpPr>
          <p:cNvPr id="22" name="Shape 20"/>
          <p:cNvSpPr/>
          <p:nvPr/>
        </p:nvSpPr>
        <p:spPr>
          <a:xfrm>
            <a:off x="439281" y="4546521"/>
            <a:ext cx="255151" cy="255151"/>
          </a:xfrm>
          <a:prstGeom prst="roundRect">
            <a:avLst>
              <a:gd name="adj" fmla="val 6667"/>
            </a:avLst>
          </a:prstGeom>
          <a:solidFill>
            <a:srgbClr val="26262B"/>
          </a:solidFill>
          <a:ln/>
        </p:spPr>
      </p:sp>
      <p:sp>
        <p:nvSpPr>
          <p:cNvPr id="23" name="Text 21"/>
          <p:cNvSpPr/>
          <p:nvPr/>
        </p:nvSpPr>
        <p:spPr>
          <a:xfrm>
            <a:off x="514052" y="4589026"/>
            <a:ext cx="105489" cy="170140"/>
          </a:xfrm>
          <a:prstGeom prst="rect">
            <a:avLst/>
          </a:prstGeom>
          <a:noFill/>
          <a:ln/>
        </p:spPr>
        <p:txBody>
          <a:bodyPr wrap="none" lIns="0" tIns="0" rIns="0" bIns="0" rtlCol="0" anchor="t"/>
          <a:lstStyle/>
          <a:p>
            <a:pPr marL="0" indent="0" algn="ctr">
              <a:lnSpc>
                <a:spcPts val="1300"/>
              </a:lnSpc>
              <a:buNone/>
            </a:pPr>
            <a:r>
              <a:rPr lang="en-US" sz="1300" dirty="0">
                <a:solidFill>
                  <a:srgbClr val="E0D6DE"/>
                </a:solidFill>
                <a:latin typeface="Sora" pitchFamily="34" charset="0"/>
                <a:ea typeface="Sora" pitchFamily="34" charset="-122"/>
                <a:cs typeface="Sora" pitchFamily="34" charset="-120"/>
              </a:rPr>
              <a:t>3</a:t>
            </a:r>
            <a:endParaRPr lang="en-US" sz="1300" dirty="0"/>
          </a:p>
        </p:txBody>
      </p:sp>
      <p:sp>
        <p:nvSpPr>
          <p:cNvPr id="24" name="Text 22"/>
          <p:cNvSpPr/>
          <p:nvPr/>
        </p:nvSpPr>
        <p:spPr>
          <a:xfrm>
            <a:off x="1190625" y="4532352"/>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E0D6DE"/>
                </a:solidFill>
                <a:latin typeface="Sora" pitchFamily="34" charset="0"/>
                <a:ea typeface="Sora" pitchFamily="34" charset="-122"/>
                <a:cs typeface="Sora" pitchFamily="34" charset="-120"/>
              </a:rPr>
              <a:t>Font</a:t>
            </a:r>
            <a:endParaRPr lang="en-US" sz="1100" dirty="0"/>
          </a:p>
        </p:txBody>
      </p:sp>
      <p:sp>
        <p:nvSpPr>
          <p:cNvPr id="25" name="Text 23"/>
          <p:cNvSpPr/>
          <p:nvPr/>
        </p:nvSpPr>
        <p:spPr>
          <a:xfrm>
            <a:off x="1190625" y="4777502"/>
            <a:ext cx="13042940"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Noto Sans TC" pitchFamily="34" charset="0"/>
                <a:ea typeface="Noto Sans TC" pitchFamily="34" charset="-122"/>
                <a:cs typeface="Noto Sans TC" pitchFamily="34" charset="-120"/>
              </a:rPr>
              <a:t>The `font` property controls the font used for text within an element. It can be set to a font family name, font size, font weight, and font style. For example:</a:t>
            </a:r>
            <a:endParaRPr lang="en-US" sz="850" dirty="0"/>
          </a:p>
        </p:txBody>
      </p:sp>
      <p:sp>
        <p:nvSpPr>
          <p:cNvPr id="26" name="Shape 24"/>
          <p:cNvSpPr/>
          <p:nvPr/>
        </p:nvSpPr>
        <p:spPr>
          <a:xfrm>
            <a:off x="1190625" y="5086469"/>
            <a:ext cx="13042940" cy="895826"/>
          </a:xfrm>
          <a:prstGeom prst="roundRect">
            <a:avLst>
              <a:gd name="adj" fmla="val 1899"/>
            </a:avLst>
          </a:prstGeom>
          <a:solidFill>
            <a:srgbClr val="00184D"/>
          </a:solidFill>
          <a:ln/>
        </p:spPr>
      </p:sp>
      <p:sp>
        <p:nvSpPr>
          <p:cNvPr id="27" name="Shape 25"/>
          <p:cNvSpPr/>
          <p:nvPr/>
        </p:nvSpPr>
        <p:spPr>
          <a:xfrm>
            <a:off x="1185029" y="5086469"/>
            <a:ext cx="13054132" cy="895826"/>
          </a:xfrm>
          <a:prstGeom prst="roundRect">
            <a:avLst>
              <a:gd name="adj" fmla="val 1899"/>
            </a:avLst>
          </a:prstGeom>
          <a:solidFill>
            <a:srgbClr val="00184D"/>
          </a:solidFill>
          <a:ln/>
        </p:spPr>
      </p:sp>
      <p:sp>
        <p:nvSpPr>
          <p:cNvPr id="28" name="Text 26"/>
          <p:cNvSpPr/>
          <p:nvPr/>
        </p:nvSpPr>
        <p:spPr>
          <a:xfrm>
            <a:off x="1298377" y="5171480"/>
            <a:ext cx="12827437" cy="725805"/>
          </a:xfrm>
          <a:prstGeom prst="rect">
            <a:avLst/>
          </a:prstGeom>
          <a:noFill/>
          <a:ln/>
        </p:spPr>
        <p:txBody>
          <a:bodyPr wrap="square" lIns="0" tIns="0" rIns="0" bIns="0" rtlCol="0" anchor="t"/>
          <a:lstStyle/>
          <a:p>
            <a:pPr marL="0" indent="0" algn="l">
              <a:lnSpc>
                <a:spcPts val="1400"/>
              </a:lnSpc>
              <a:buNone/>
            </a:pPr>
            <a:r>
              <a:rPr lang="en-US" sz="850" dirty="0">
                <a:solidFill>
                  <a:srgbClr val="E0D6DE"/>
                </a:solidFill>
                <a:highlight>
                  <a:srgbClr val="00184D"/>
                </a:highlight>
                <a:latin typeface="Consolas" pitchFamily="34" charset="0"/>
                <a:ea typeface="Consolas" pitchFamily="34" charset="-122"/>
                <a:cs typeface="Consolas" pitchFamily="34" charset="-120"/>
              </a:rPr>
              <a:t>font-family: Arial, sans-serif;</a:t>
            </a:r>
            <a:endParaRPr lang="en-US" sz="850" dirty="0"/>
          </a:p>
          <a:p>
            <a:pPr marL="0" indent="0" algn="l">
              <a:lnSpc>
                <a:spcPts val="1400"/>
              </a:lnSpc>
              <a:buNone/>
            </a:pPr>
            <a:r>
              <a:rPr lang="en-US" sz="850" dirty="0">
                <a:solidFill>
                  <a:srgbClr val="E0D6DE"/>
                </a:solidFill>
                <a:highlight>
                  <a:srgbClr val="00184D"/>
                </a:highlight>
                <a:latin typeface="Consolas" pitchFamily="34" charset="0"/>
                <a:ea typeface="Consolas" pitchFamily="34" charset="-122"/>
                <a:cs typeface="Consolas" pitchFamily="34" charset="-120"/>
              </a:rPr>
              <a:t>font-size: 16px;</a:t>
            </a:r>
            <a:endParaRPr lang="en-US" sz="850" dirty="0"/>
          </a:p>
          <a:p>
            <a:pPr marL="0" indent="0" algn="l">
              <a:lnSpc>
                <a:spcPts val="1400"/>
              </a:lnSpc>
              <a:buNone/>
            </a:pPr>
            <a:r>
              <a:rPr lang="en-US" sz="850" dirty="0">
                <a:solidFill>
                  <a:srgbClr val="E0D6DE"/>
                </a:solidFill>
                <a:highlight>
                  <a:srgbClr val="00184D"/>
                </a:highlight>
                <a:latin typeface="Consolas" pitchFamily="34" charset="0"/>
                <a:ea typeface="Consolas" pitchFamily="34" charset="-122"/>
                <a:cs typeface="Consolas" pitchFamily="34" charset="-120"/>
              </a:rPr>
              <a:t>font-weight: bold;</a:t>
            </a:r>
            <a:endParaRPr lang="en-US" sz="850" dirty="0"/>
          </a:p>
          <a:p>
            <a:pPr marL="0" indent="0" algn="l">
              <a:lnSpc>
                <a:spcPts val="1400"/>
              </a:lnSpc>
              <a:buNone/>
            </a:pPr>
            <a:r>
              <a:rPr lang="en-US" sz="850" dirty="0">
                <a:solidFill>
                  <a:srgbClr val="E0D6DE"/>
                </a:solidFill>
                <a:highlight>
                  <a:srgbClr val="00184D"/>
                </a:highlight>
                <a:latin typeface="Consolas" pitchFamily="34" charset="0"/>
                <a:ea typeface="Consolas" pitchFamily="34" charset="-122"/>
                <a:cs typeface="Consolas" pitchFamily="34" charset="-120"/>
              </a:rPr>
              <a:t>font-style: italic;</a:t>
            </a:r>
            <a:endParaRPr lang="en-US" sz="850" dirty="0"/>
          </a:p>
        </p:txBody>
      </p:sp>
      <p:sp>
        <p:nvSpPr>
          <p:cNvPr id="29" name="Shape 27"/>
          <p:cNvSpPr/>
          <p:nvPr/>
        </p:nvSpPr>
        <p:spPr>
          <a:xfrm>
            <a:off x="679192" y="6456402"/>
            <a:ext cx="396835" cy="15240"/>
          </a:xfrm>
          <a:prstGeom prst="roundRect">
            <a:avLst>
              <a:gd name="adj" fmla="val 111628"/>
            </a:avLst>
          </a:prstGeom>
          <a:solidFill>
            <a:srgbClr val="3F3F44"/>
          </a:solidFill>
          <a:ln/>
        </p:spPr>
      </p:sp>
      <p:sp>
        <p:nvSpPr>
          <p:cNvPr id="30" name="Shape 28"/>
          <p:cNvSpPr/>
          <p:nvPr/>
        </p:nvSpPr>
        <p:spPr>
          <a:xfrm>
            <a:off x="439281" y="6336506"/>
            <a:ext cx="255151" cy="255151"/>
          </a:xfrm>
          <a:prstGeom prst="roundRect">
            <a:avLst>
              <a:gd name="adj" fmla="val 6667"/>
            </a:avLst>
          </a:prstGeom>
          <a:solidFill>
            <a:srgbClr val="26262B"/>
          </a:solidFill>
          <a:ln/>
        </p:spPr>
      </p:sp>
      <p:sp>
        <p:nvSpPr>
          <p:cNvPr id="31" name="Text 29"/>
          <p:cNvSpPr/>
          <p:nvPr/>
        </p:nvSpPr>
        <p:spPr>
          <a:xfrm>
            <a:off x="511314" y="6379012"/>
            <a:ext cx="110966" cy="170140"/>
          </a:xfrm>
          <a:prstGeom prst="rect">
            <a:avLst/>
          </a:prstGeom>
          <a:noFill/>
          <a:ln/>
        </p:spPr>
        <p:txBody>
          <a:bodyPr wrap="none" lIns="0" tIns="0" rIns="0" bIns="0" rtlCol="0" anchor="t"/>
          <a:lstStyle/>
          <a:p>
            <a:pPr marL="0" indent="0" algn="ctr">
              <a:lnSpc>
                <a:spcPts val="1300"/>
              </a:lnSpc>
              <a:buNone/>
            </a:pPr>
            <a:r>
              <a:rPr lang="en-US" sz="1300" dirty="0">
                <a:solidFill>
                  <a:srgbClr val="E0D6DE"/>
                </a:solidFill>
                <a:latin typeface="Sora" pitchFamily="34" charset="0"/>
                <a:ea typeface="Sora" pitchFamily="34" charset="-122"/>
                <a:cs typeface="Sora" pitchFamily="34" charset="-120"/>
              </a:rPr>
              <a:t>4</a:t>
            </a:r>
            <a:endParaRPr lang="en-US" sz="1300" dirty="0"/>
          </a:p>
        </p:txBody>
      </p:sp>
      <p:sp>
        <p:nvSpPr>
          <p:cNvPr id="32" name="Text 30"/>
          <p:cNvSpPr/>
          <p:nvPr/>
        </p:nvSpPr>
        <p:spPr>
          <a:xfrm>
            <a:off x="1190625" y="6322338"/>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E0D6DE"/>
                </a:solidFill>
                <a:latin typeface="Sora" pitchFamily="34" charset="0"/>
                <a:ea typeface="Sora" pitchFamily="34" charset="-122"/>
                <a:cs typeface="Sora" pitchFamily="34" charset="-120"/>
              </a:rPr>
              <a:t>Margin &amp; Padding</a:t>
            </a:r>
            <a:endParaRPr lang="en-US" sz="1100" dirty="0"/>
          </a:p>
        </p:txBody>
      </p:sp>
      <p:sp>
        <p:nvSpPr>
          <p:cNvPr id="33" name="Text 31"/>
          <p:cNvSpPr/>
          <p:nvPr/>
        </p:nvSpPr>
        <p:spPr>
          <a:xfrm>
            <a:off x="1190625" y="6567488"/>
            <a:ext cx="13042940"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Noto Sans TC" pitchFamily="34" charset="0"/>
                <a:ea typeface="Noto Sans TC" pitchFamily="34" charset="-122"/>
                <a:cs typeface="Noto Sans TC" pitchFamily="34" charset="-120"/>
              </a:rPr>
              <a:t>The `margin` property controls the space around an element, while the `padding` property controls the space within an element. They can be set to a fixed value or percentage. For example:</a:t>
            </a:r>
            <a:endParaRPr lang="en-US" sz="850" dirty="0"/>
          </a:p>
        </p:txBody>
      </p:sp>
      <p:sp>
        <p:nvSpPr>
          <p:cNvPr id="34" name="Shape 32"/>
          <p:cNvSpPr/>
          <p:nvPr/>
        </p:nvSpPr>
        <p:spPr>
          <a:xfrm>
            <a:off x="1190625" y="6876455"/>
            <a:ext cx="13042940" cy="532924"/>
          </a:xfrm>
          <a:prstGeom prst="roundRect">
            <a:avLst>
              <a:gd name="adj" fmla="val 3192"/>
            </a:avLst>
          </a:prstGeom>
          <a:solidFill>
            <a:srgbClr val="00184D"/>
          </a:solidFill>
          <a:ln/>
        </p:spPr>
      </p:sp>
      <p:sp>
        <p:nvSpPr>
          <p:cNvPr id="35" name="Shape 33"/>
          <p:cNvSpPr/>
          <p:nvPr/>
        </p:nvSpPr>
        <p:spPr>
          <a:xfrm>
            <a:off x="1185029" y="6876455"/>
            <a:ext cx="13054132" cy="532924"/>
          </a:xfrm>
          <a:prstGeom prst="roundRect">
            <a:avLst>
              <a:gd name="adj" fmla="val 3192"/>
            </a:avLst>
          </a:prstGeom>
          <a:solidFill>
            <a:srgbClr val="00184D"/>
          </a:solidFill>
          <a:ln/>
        </p:spPr>
      </p:sp>
      <p:sp>
        <p:nvSpPr>
          <p:cNvPr id="36" name="Text 34"/>
          <p:cNvSpPr/>
          <p:nvPr/>
        </p:nvSpPr>
        <p:spPr>
          <a:xfrm>
            <a:off x="1298377" y="6961465"/>
            <a:ext cx="12827437" cy="362903"/>
          </a:xfrm>
          <a:prstGeom prst="rect">
            <a:avLst/>
          </a:prstGeom>
          <a:noFill/>
          <a:ln/>
        </p:spPr>
        <p:txBody>
          <a:bodyPr wrap="square" lIns="0" tIns="0" rIns="0" bIns="0" rtlCol="0" anchor="t"/>
          <a:lstStyle/>
          <a:p>
            <a:pPr marL="0" indent="0" algn="l">
              <a:lnSpc>
                <a:spcPts val="1400"/>
              </a:lnSpc>
              <a:buNone/>
            </a:pPr>
            <a:r>
              <a:rPr lang="en-US" sz="850" dirty="0">
                <a:solidFill>
                  <a:srgbClr val="E0D6DE"/>
                </a:solidFill>
                <a:highlight>
                  <a:srgbClr val="00184D"/>
                </a:highlight>
                <a:latin typeface="Consolas" pitchFamily="34" charset="0"/>
                <a:ea typeface="Consolas" pitchFamily="34" charset="-122"/>
                <a:cs typeface="Consolas" pitchFamily="34" charset="-120"/>
              </a:rPr>
              <a:t>margin: 10px;</a:t>
            </a:r>
            <a:endParaRPr lang="en-US" sz="850" dirty="0"/>
          </a:p>
          <a:p>
            <a:pPr marL="0" indent="0" algn="l">
              <a:lnSpc>
                <a:spcPts val="1400"/>
              </a:lnSpc>
              <a:buNone/>
            </a:pPr>
            <a:r>
              <a:rPr lang="en-US" sz="850" dirty="0">
                <a:solidFill>
                  <a:srgbClr val="E0D6DE"/>
                </a:solidFill>
                <a:highlight>
                  <a:srgbClr val="00184D"/>
                </a:highlight>
                <a:latin typeface="Consolas" pitchFamily="34" charset="0"/>
                <a:ea typeface="Consolas" pitchFamily="34" charset="-122"/>
                <a:cs typeface="Consolas" pitchFamily="34" charset="-120"/>
              </a:rPr>
              <a:t>padding: 20px;</a:t>
            </a:r>
            <a:endParaRPr lang="en-US" sz="850" dirty="0"/>
          </a:p>
        </p:txBody>
      </p:sp>
      <p:sp>
        <p:nvSpPr>
          <p:cNvPr id="37" name="Shape 35"/>
          <p:cNvSpPr/>
          <p:nvPr/>
        </p:nvSpPr>
        <p:spPr>
          <a:xfrm>
            <a:off x="679192" y="7883485"/>
            <a:ext cx="396835" cy="15240"/>
          </a:xfrm>
          <a:prstGeom prst="roundRect">
            <a:avLst>
              <a:gd name="adj" fmla="val 111628"/>
            </a:avLst>
          </a:prstGeom>
          <a:solidFill>
            <a:srgbClr val="3F3F44"/>
          </a:solidFill>
          <a:ln/>
        </p:spPr>
      </p:sp>
      <p:sp>
        <p:nvSpPr>
          <p:cNvPr id="38" name="Shape 36"/>
          <p:cNvSpPr/>
          <p:nvPr/>
        </p:nvSpPr>
        <p:spPr>
          <a:xfrm>
            <a:off x="439281" y="7763589"/>
            <a:ext cx="255151" cy="255151"/>
          </a:xfrm>
          <a:prstGeom prst="roundRect">
            <a:avLst>
              <a:gd name="adj" fmla="val 6667"/>
            </a:avLst>
          </a:prstGeom>
          <a:solidFill>
            <a:srgbClr val="26262B"/>
          </a:solidFill>
          <a:ln/>
        </p:spPr>
      </p:sp>
      <p:sp>
        <p:nvSpPr>
          <p:cNvPr id="39" name="Text 37"/>
          <p:cNvSpPr/>
          <p:nvPr/>
        </p:nvSpPr>
        <p:spPr>
          <a:xfrm>
            <a:off x="513219" y="7806095"/>
            <a:ext cx="107156" cy="170140"/>
          </a:xfrm>
          <a:prstGeom prst="rect">
            <a:avLst/>
          </a:prstGeom>
          <a:noFill/>
          <a:ln/>
        </p:spPr>
        <p:txBody>
          <a:bodyPr wrap="none" lIns="0" tIns="0" rIns="0" bIns="0" rtlCol="0" anchor="t"/>
          <a:lstStyle/>
          <a:p>
            <a:pPr marL="0" indent="0" algn="ctr">
              <a:lnSpc>
                <a:spcPts val="1300"/>
              </a:lnSpc>
              <a:buNone/>
            </a:pPr>
            <a:r>
              <a:rPr lang="en-US" sz="1300" dirty="0">
                <a:solidFill>
                  <a:srgbClr val="E0D6DE"/>
                </a:solidFill>
                <a:latin typeface="Sora" pitchFamily="34" charset="0"/>
                <a:ea typeface="Sora" pitchFamily="34" charset="-122"/>
                <a:cs typeface="Sora" pitchFamily="34" charset="-120"/>
              </a:rPr>
              <a:t>5</a:t>
            </a:r>
            <a:endParaRPr lang="en-US" sz="1300" dirty="0"/>
          </a:p>
        </p:txBody>
      </p:sp>
      <p:sp>
        <p:nvSpPr>
          <p:cNvPr id="40" name="Text 38"/>
          <p:cNvSpPr/>
          <p:nvPr/>
        </p:nvSpPr>
        <p:spPr>
          <a:xfrm>
            <a:off x="1190625" y="7749421"/>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E0D6DE"/>
                </a:solidFill>
                <a:latin typeface="Sora" pitchFamily="34" charset="0"/>
                <a:ea typeface="Sora" pitchFamily="34" charset="-122"/>
                <a:cs typeface="Sora" pitchFamily="34" charset="-120"/>
              </a:rPr>
              <a:t>Position</a:t>
            </a:r>
            <a:endParaRPr lang="en-US" sz="1100" dirty="0"/>
          </a:p>
        </p:txBody>
      </p:sp>
      <p:sp>
        <p:nvSpPr>
          <p:cNvPr id="41" name="Text 39"/>
          <p:cNvSpPr/>
          <p:nvPr/>
        </p:nvSpPr>
        <p:spPr>
          <a:xfrm>
            <a:off x="1190625" y="7994571"/>
            <a:ext cx="13042940"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Noto Sans TC" pitchFamily="34" charset="0"/>
                <a:ea typeface="Noto Sans TC" pitchFamily="34" charset="-122"/>
                <a:cs typeface="Noto Sans TC" pitchFamily="34" charset="-120"/>
              </a:rPr>
              <a:t>The `position` property controls how an element is positioned on the page. It can be set to `static`, `relative`, `absolute`, or `fixed`. For example:</a:t>
            </a:r>
            <a:endParaRPr lang="en-US" sz="850" dirty="0"/>
          </a:p>
        </p:txBody>
      </p:sp>
      <p:sp>
        <p:nvSpPr>
          <p:cNvPr id="42" name="Shape 40"/>
          <p:cNvSpPr/>
          <p:nvPr/>
        </p:nvSpPr>
        <p:spPr>
          <a:xfrm>
            <a:off x="1190625" y="8303538"/>
            <a:ext cx="13042940" cy="714375"/>
          </a:xfrm>
          <a:prstGeom prst="roundRect">
            <a:avLst>
              <a:gd name="adj" fmla="val 2381"/>
            </a:avLst>
          </a:prstGeom>
          <a:solidFill>
            <a:srgbClr val="00184D"/>
          </a:solidFill>
          <a:ln/>
        </p:spPr>
      </p:sp>
      <p:sp>
        <p:nvSpPr>
          <p:cNvPr id="43" name="Shape 41"/>
          <p:cNvSpPr/>
          <p:nvPr/>
        </p:nvSpPr>
        <p:spPr>
          <a:xfrm>
            <a:off x="1185029" y="8303538"/>
            <a:ext cx="13054132" cy="714375"/>
          </a:xfrm>
          <a:prstGeom prst="roundRect">
            <a:avLst>
              <a:gd name="adj" fmla="val 2381"/>
            </a:avLst>
          </a:prstGeom>
          <a:solidFill>
            <a:srgbClr val="00184D"/>
          </a:solidFill>
          <a:ln/>
        </p:spPr>
      </p:sp>
      <p:sp>
        <p:nvSpPr>
          <p:cNvPr id="44" name="Text 42"/>
          <p:cNvSpPr/>
          <p:nvPr/>
        </p:nvSpPr>
        <p:spPr>
          <a:xfrm>
            <a:off x="1298377" y="8388548"/>
            <a:ext cx="12827437" cy="544354"/>
          </a:xfrm>
          <a:prstGeom prst="rect">
            <a:avLst/>
          </a:prstGeom>
          <a:noFill/>
          <a:ln/>
        </p:spPr>
        <p:txBody>
          <a:bodyPr wrap="square" lIns="0" tIns="0" rIns="0" bIns="0" rtlCol="0" anchor="t"/>
          <a:lstStyle/>
          <a:p>
            <a:pPr marL="0" indent="0" algn="l">
              <a:lnSpc>
                <a:spcPts val="1400"/>
              </a:lnSpc>
              <a:buNone/>
            </a:pPr>
            <a:r>
              <a:rPr lang="en-US" sz="850" dirty="0">
                <a:solidFill>
                  <a:srgbClr val="E0D6DE"/>
                </a:solidFill>
                <a:highlight>
                  <a:srgbClr val="00184D"/>
                </a:highlight>
                <a:latin typeface="Consolas" pitchFamily="34" charset="0"/>
                <a:ea typeface="Consolas" pitchFamily="34" charset="-122"/>
                <a:cs typeface="Consolas" pitchFamily="34" charset="-120"/>
              </a:rPr>
              <a:t>position: relative;</a:t>
            </a:r>
            <a:endParaRPr lang="en-US" sz="850" dirty="0"/>
          </a:p>
          <a:p>
            <a:pPr marL="0" indent="0" algn="l">
              <a:lnSpc>
                <a:spcPts val="1400"/>
              </a:lnSpc>
              <a:buNone/>
            </a:pPr>
            <a:r>
              <a:rPr lang="en-US" sz="850" dirty="0">
                <a:solidFill>
                  <a:srgbClr val="E0D6DE"/>
                </a:solidFill>
                <a:highlight>
                  <a:srgbClr val="00184D"/>
                </a:highlight>
                <a:latin typeface="Consolas" pitchFamily="34" charset="0"/>
                <a:ea typeface="Consolas" pitchFamily="34" charset="-122"/>
                <a:cs typeface="Consolas" pitchFamily="34" charset="-120"/>
              </a:rPr>
              <a:t>position: absolute;</a:t>
            </a:r>
            <a:endParaRPr lang="en-US" sz="850" dirty="0"/>
          </a:p>
          <a:p>
            <a:pPr marL="0" indent="0" algn="l">
              <a:lnSpc>
                <a:spcPts val="1400"/>
              </a:lnSpc>
              <a:buNone/>
            </a:pPr>
            <a:r>
              <a:rPr lang="en-US" sz="850" dirty="0">
                <a:solidFill>
                  <a:srgbClr val="E0D6DE"/>
                </a:solidFill>
                <a:highlight>
                  <a:srgbClr val="00184D"/>
                </a:highlight>
                <a:latin typeface="Consolas" pitchFamily="34" charset="0"/>
                <a:ea typeface="Consolas" pitchFamily="34" charset="-122"/>
                <a:cs typeface="Consolas" pitchFamily="34" charset="-120"/>
              </a:rPr>
              <a:t>position: fixed;</a:t>
            </a:r>
            <a:endParaRPr lang="en-US" sz="850" dirty="0"/>
          </a:p>
        </p:txBody>
      </p:sp>
      <p:sp>
        <p:nvSpPr>
          <p:cNvPr id="45" name="Shape 43"/>
          <p:cNvSpPr/>
          <p:nvPr/>
        </p:nvSpPr>
        <p:spPr>
          <a:xfrm>
            <a:off x="679192" y="9492020"/>
            <a:ext cx="396835" cy="15240"/>
          </a:xfrm>
          <a:prstGeom prst="roundRect">
            <a:avLst>
              <a:gd name="adj" fmla="val 111628"/>
            </a:avLst>
          </a:prstGeom>
          <a:solidFill>
            <a:srgbClr val="3F3F44"/>
          </a:solidFill>
          <a:ln/>
        </p:spPr>
      </p:sp>
      <p:sp>
        <p:nvSpPr>
          <p:cNvPr id="46" name="Shape 44"/>
          <p:cNvSpPr/>
          <p:nvPr/>
        </p:nvSpPr>
        <p:spPr>
          <a:xfrm>
            <a:off x="439281" y="9372124"/>
            <a:ext cx="255151" cy="255151"/>
          </a:xfrm>
          <a:prstGeom prst="roundRect">
            <a:avLst>
              <a:gd name="adj" fmla="val 6667"/>
            </a:avLst>
          </a:prstGeom>
          <a:solidFill>
            <a:srgbClr val="26262B"/>
          </a:solidFill>
          <a:ln/>
        </p:spPr>
      </p:sp>
      <p:sp>
        <p:nvSpPr>
          <p:cNvPr id="47" name="Text 45"/>
          <p:cNvSpPr/>
          <p:nvPr/>
        </p:nvSpPr>
        <p:spPr>
          <a:xfrm>
            <a:off x="510004" y="9414629"/>
            <a:ext cx="113586" cy="170140"/>
          </a:xfrm>
          <a:prstGeom prst="rect">
            <a:avLst/>
          </a:prstGeom>
          <a:noFill/>
          <a:ln/>
        </p:spPr>
        <p:txBody>
          <a:bodyPr wrap="none" lIns="0" tIns="0" rIns="0" bIns="0" rtlCol="0" anchor="t"/>
          <a:lstStyle/>
          <a:p>
            <a:pPr marL="0" indent="0" algn="ctr">
              <a:lnSpc>
                <a:spcPts val="1300"/>
              </a:lnSpc>
              <a:buNone/>
            </a:pPr>
            <a:r>
              <a:rPr lang="en-US" sz="1300" dirty="0">
                <a:solidFill>
                  <a:srgbClr val="E0D6DE"/>
                </a:solidFill>
                <a:latin typeface="Sora" pitchFamily="34" charset="0"/>
                <a:ea typeface="Sora" pitchFamily="34" charset="-122"/>
                <a:cs typeface="Sora" pitchFamily="34" charset="-120"/>
              </a:rPr>
              <a:t>6</a:t>
            </a:r>
            <a:endParaRPr lang="en-US" sz="1300" dirty="0"/>
          </a:p>
        </p:txBody>
      </p:sp>
      <p:sp>
        <p:nvSpPr>
          <p:cNvPr id="48" name="Text 46"/>
          <p:cNvSpPr/>
          <p:nvPr/>
        </p:nvSpPr>
        <p:spPr>
          <a:xfrm>
            <a:off x="1190625" y="9357955"/>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E0D6DE"/>
                </a:solidFill>
                <a:latin typeface="Sora" pitchFamily="34" charset="0"/>
                <a:ea typeface="Sora" pitchFamily="34" charset="-122"/>
                <a:cs typeface="Sora" pitchFamily="34" charset="-120"/>
              </a:rPr>
              <a:t>Border</a:t>
            </a:r>
            <a:endParaRPr lang="en-US" sz="1100" dirty="0"/>
          </a:p>
        </p:txBody>
      </p:sp>
      <p:sp>
        <p:nvSpPr>
          <p:cNvPr id="49" name="Text 47"/>
          <p:cNvSpPr/>
          <p:nvPr/>
        </p:nvSpPr>
        <p:spPr>
          <a:xfrm>
            <a:off x="1190625" y="9603105"/>
            <a:ext cx="13042940" cy="181451"/>
          </a:xfrm>
          <a:prstGeom prst="rect">
            <a:avLst/>
          </a:prstGeom>
          <a:noFill/>
          <a:ln/>
        </p:spPr>
        <p:txBody>
          <a:bodyPr wrap="none" lIns="0" tIns="0" rIns="0" bIns="0" rtlCol="0" anchor="t"/>
          <a:lstStyle/>
          <a:p>
            <a:pPr marL="0" indent="0" algn="l">
              <a:lnSpc>
                <a:spcPts val="1400"/>
              </a:lnSpc>
              <a:buNone/>
            </a:pPr>
            <a:r>
              <a:rPr lang="en-US" sz="850" dirty="0">
                <a:solidFill>
                  <a:srgbClr val="E0D6DE"/>
                </a:solidFill>
                <a:latin typeface="Noto Sans TC" pitchFamily="34" charset="0"/>
                <a:ea typeface="Noto Sans TC" pitchFamily="34" charset="-122"/>
                <a:cs typeface="Noto Sans TC" pitchFamily="34" charset="-120"/>
              </a:rPr>
              <a:t>The `border` property controls the border of an element. It can be set to a color, width, and style. For example:</a:t>
            </a:r>
            <a:endParaRPr lang="en-US" sz="850" dirty="0"/>
          </a:p>
        </p:txBody>
      </p:sp>
      <p:sp>
        <p:nvSpPr>
          <p:cNvPr id="50" name="Shape 48"/>
          <p:cNvSpPr/>
          <p:nvPr/>
        </p:nvSpPr>
        <p:spPr>
          <a:xfrm>
            <a:off x="1190625" y="9912072"/>
            <a:ext cx="13042940" cy="532924"/>
          </a:xfrm>
          <a:prstGeom prst="roundRect">
            <a:avLst>
              <a:gd name="adj" fmla="val 3192"/>
            </a:avLst>
          </a:prstGeom>
          <a:solidFill>
            <a:srgbClr val="00184D"/>
          </a:solidFill>
          <a:ln/>
        </p:spPr>
      </p:sp>
      <p:sp>
        <p:nvSpPr>
          <p:cNvPr id="51" name="Shape 49"/>
          <p:cNvSpPr/>
          <p:nvPr/>
        </p:nvSpPr>
        <p:spPr>
          <a:xfrm>
            <a:off x="1185029" y="9912072"/>
            <a:ext cx="13054132" cy="532924"/>
          </a:xfrm>
          <a:prstGeom prst="roundRect">
            <a:avLst>
              <a:gd name="adj" fmla="val 3192"/>
            </a:avLst>
          </a:prstGeom>
          <a:solidFill>
            <a:srgbClr val="00184D"/>
          </a:solidFill>
          <a:ln/>
        </p:spPr>
      </p:sp>
      <p:sp>
        <p:nvSpPr>
          <p:cNvPr id="52" name="Text 50"/>
          <p:cNvSpPr/>
          <p:nvPr/>
        </p:nvSpPr>
        <p:spPr>
          <a:xfrm>
            <a:off x="1298377" y="9997083"/>
            <a:ext cx="12827437" cy="362903"/>
          </a:xfrm>
          <a:prstGeom prst="rect">
            <a:avLst/>
          </a:prstGeom>
          <a:noFill/>
          <a:ln/>
        </p:spPr>
        <p:txBody>
          <a:bodyPr wrap="square" lIns="0" tIns="0" rIns="0" bIns="0" rtlCol="0" anchor="t"/>
          <a:lstStyle/>
          <a:p>
            <a:pPr marL="0" indent="0" algn="l">
              <a:lnSpc>
                <a:spcPts val="1400"/>
              </a:lnSpc>
              <a:buNone/>
            </a:pPr>
            <a:r>
              <a:rPr lang="en-US" sz="850" dirty="0">
                <a:solidFill>
                  <a:srgbClr val="E0D6DE"/>
                </a:solidFill>
                <a:highlight>
                  <a:srgbClr val="00184D"/>
                </a:highlight>
                <a:latin typeface="Consolas" pitchFamily="34" charset="0"/>
                <a:ea typeface="Consolas" pitchFamily="34" charset="-122"/>
                <a:cs typeface="Consolas" pitchFamily="34" charset="-120"/>
              </a:rPr>
              <a:t>border: 1px solid black;</a:t>
            </a:r>
            <a:endParaRPr lang="en-US" sz="850" dirty="0"/>
          </a:p>
          <a:p>
            <a:pPr marL="0" indent="0" algn="l">
              <a:lnSpc>
                <a:spcPts val="1400"/>
              </a:lnSpc>
              <a:buNone/>
            </a:pPr>
            <a:r>
              <a:rPr lang="en-US" sz="850" dirty="0">
                <a:solidFill>
                  <a:srgbClr val="E0D6DE"/>
                </a:solidFill>
                <a:highlight>
                  <a:srgbClr val="00184D"/>
                </a:highlight>
                <a:latin typeface="Consolas" pitchFamily="34" charset="0"/>
                <a:ea typeface="Consolas" pitchFamily="34" charset="-122"/>
                <a:cs typeface="Consolas" pitchFamily="34" charset="-120"/>
              </a:rPr>
              <a:t>border-radius: 5px;</a:t>
            </a:r>
            <a:endParaRPr lang="en-US" sz="850" dirty="0"/>
          </a:p>
        </p:txBody>
      </p:sp>
      <p:sp>
        <p:nvSpPr>
          <p:cNvPr id="53" name="Rectangle 52">
            <a:extLst>
              <a:ext uri="{FF2B5EF4-FFF2-40B4-BE49-F238E27FC236}">
                <a16:creationId xmlns:a16="http://schemas.microsoft.com/office/drawing/2014/main" id="{FB761BC8-CDF8-C1F9-C358-B1C93DD8C35B}"/>
              </a:ext>
            </a:extLst>
          </p:cNvPr>
          <p:cNvSpPr/>
          <p:nvPr/>
        </p:nvSpPr>
        <p:spPr>
          <a:xfrm>
            <a:off x="12863945" y="7749421"/>
            <a:ext cx="1662546" cy="34509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8648" y="478274"/>
            <a:ext cx="7927658" cy="543520"/>
          </a:xfrm>
          <a:prstGeom prst="rect">
            <a:avLst/>
          </a:prstGeom>
          <a:noFill/>
          <a:ln/>
        </p:spPr>
        <p:txBody>
          <a:bodyPr wrap="none" lIns="0" tIns="0" rIns="0" bIns="0" rtlCol="0" anchor="t"/>
          <a:lstStyle/>
          <a:p>
            <a:pPr marL="0" indent="0">
              <a:lnSpc>
                <a:spcPts val="4250"/>
              </a:lnSpc>
              <a:buNone/>
            </a:pPr>
            <a:r>
              <a:rPr lang="en-US" sz="3400" dirty="0">
                <a:solidFill>
                  <a:srgbClr val="97B8FF"/>
                </a:solidFill>
                <a:latin typeface="Sora" pitchFamily="34" charset="0"/>
                <a:ea typeface="Sora" pitchFamily="34" charset="-122"/>
                <a:cs typeface="Sora" pitchFamily="34" charset="-120"/>
              </a:rPr>
              <a:t>Pseudo-classes &amp; Pseudo-elements</a:t>
            </a:r>
            <a:endParaRPr lang="en-US" sz="3400" dirty="0"/>
          </a:p>
        </p:txBody>
      </p:sp>
      <p:sp>
        <p:nvSpPr>
          <p:cNvPr id="3" name="Text 1"/>
          <p:cNvSpPr/>
          <p:nvPr/>
        </p:nvSpPr>
        <p:spPr>
          <a:xfrm>
            <a:off x="608648" y="1369576"/>
            <a:ext cx="13413105" cy="556498"/>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Pseudo-classes and pseudo-elements allow you to target specific states of an element or create new elements within your CSS. This expands your ability to style elements in more dynamic ways.</a:t>
            </a:r>
            <a:endParaRPr lang="en-US" sz="1350" dirty="0"/>
          </a:p>
        </p:txBody>
      </p:sp>
      <p:sp>
        <p:nvSpPr>
          <p:cNvPr id="4" name="Text 2"/>
          <p:cNvSpPr/>
          <p:nvPr/>
        </p:nvSpPr>
        <p:spPr>
          <a:xfrm>
            <a:off x="608648" y="2186940"/>
            <a:ext cx="4348163" cy="543520"/>
          </a:xfrm>
          <a:prstGeom prst="rect">
            <a:avLst/>
          </a:prstGeom>
          <a:noFill/>
          <a:ln/>
        </p:spPr>
        <p:txBody>
          <a:bodyPr wrap="none" lIns="0" tIns="0" rIns="0" bIns="0" rtlCol="0" anchor="t"/>
          <a:lstStyle/>
          <a:p>
            <a:pPr marL="0" indent="0">
              <a:lnSpc>
                <a:spcPts val="4250"/>
              </a:lnSpc>
              <a:buNone/>
            </a:pPr>
            <a:r>
              <a:rPr lang="en-US" sz="3400" dirty="0">
                <a:solidFill>
                  <a:srgbClr val="97B8FF"/>
                </a:solidFill>
                <a:latin typeface="Sora" pitchFamily="34" charset="0"/>
                <a:ea typeface="Sora" pitchFamily="34" charset="-122"/>
                <a:cs typeface="Sora" pitchFamily="34" charset="-120"/>
              </a:rPr>
              <a:t>Pseudo-classes</a:t>
            </a:r>
            <a:endParaRPr lang="en-US" sz="3400" dirty="0"/>
          </a:p>
        </p:txBody>
      </p:sp>
      <p:sp>
        <p:nvSpPr>
          <p:cNvPr id="5" name="Text 3"/>
          <p:cNvSpPr/>
          <p:nvPr/>
        </p:nvSpPr>
        <p:spPr>
          <a:xfrm>
            <a:off x="608648" y="2991326"/>
            <a:ext cx="13413105" cy="556498"/>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Pseudo-classes target specific states of an element, such as when it is hovered over, clicked, or focused. They are used to apply different styles to elements based on their current state. For example:</a:t>
            </a:r>
            <a:endParaRPr lang="en-US" sz="1350" dirty="0"/>
          </a:p>
        </p:txBody>
      </p:sp>
      <p:sp>
        <p:nvSpPr>
          <p:cNvPr id="6" name="Shape 4"/>
          <p:cNvSpPr/>
          <p:nvPr/>
        </p:nvSpPr>
        <p:spPr>
          <a:xfrm>
            <a:off x="608648" y="3743444"/>
            <a:ext cx="13413105" cy="1095494"/>
          </a:xfrm>
          <a:prstGeom prst="roundRect">
            <a:avLst>
              <a:gd name="adj" fmla="val 2381"/>
            </a:avLst>
          </a:prstGeom>
          <a:solidFill>
            <a:srgbClr val="00184D"/>
          </a:solidFill>
          <a:ln/>
        </p:spPr>
      </p:sp>
      <p:sp>
        <p:nvSpPr>
          <p:cNvPr id="7" name="Shape 5"/>
          <p:cNvSpPr/>
          <p:nvPr/>
        </p:nvSpPr>
        <p:spPr>
          <a:xfrm>
            <a:off x="599956" y="3743444"/>
            <a:ext cx="13430488" cy="1095494"/>
          </a:xfrm>
          <a:prstGeom prst="roundRect">
            <a:avLst>
              <a:gd name="adj" fmla="val 2381"/>
            </a:avLst>
          </a:prstGeom>
          <a:solidFill>
            <a:srgbClr val="00184D"/>
          </a:solidFill>
          <a:ln/>
        </p:spPr>
      </p:sp>
      <p:sp>
        <p:nvSpPr>
          <p:cNvPr id="8" name="Text 6"/>
          <p:cNvSpPr/>
          <p:nvPr/>
        </p:nvSpPr>
        <p:spPr>
          <a:xfrm>
            <a:off x="773787" y="3873818"/>
            <a:ext cx="13082826" cy="834747"/>
          </a:xfrm>
          <a:prstGeom prst="rect">
            <a:avLst/>
          </a:prstGeom>
          <a:noFill/>
          <a:ln/>
        </p:spPr>
        <p:txBody>
          <a:bodyPr wrap="square" lIns="0" tIns="0" rIns="0" bIns="0" rtlCol="0" anchor="t"/>
          <a:lstStyle/>
          <a:p>
            <a:pPr marL="0" indent="0">
              <a:lnSpc>
                <a:spcPts val="2150"/>
              </a:lnSpc>
              <a:buNone/>
            </a:pPr>
            <a:r>
              <a:rPr lang="en-US" sz="1350" dirty="0">
                <a:solidFill>
                  <a:srgbClr val="E0D6DE"/>
                </a:solidFill>
                <a:highlight>
                  <a:srgbClr val="00184D"/>
                </a:highlight>
                <a:latin typeface="Consolas" pitchFamily="34" charset="0"/>
                <a:ea typeface="Consolas" pitchFamily="34" charset="-122"/>
                <a:cs typeface="Consolas" pitchFamily="34" charset="-120"/>
              </a:rPr>
              <a:t>a:hover {</a:t>
            </a:r>
            <a:endParaRPr lang="en-US" sz="1350" dirty="0"/>
          </a:p>
          <a:p>
            <a:pPr marL="0" indent="0">
              <a:lnSpc>
                <a:spcPts val="2150"/>
              </a:lnSpc>
              <a:buNone/>
            </a:pPr>
            <a:r>
              <a:rPr lang="en-US" sz="1350" dirty="0">
                <a:solidFill>
                  <a:srgbClr val="E0D6DE"/>
                </a:solidFill>
                <a:highlight>
                  <a:srgbClr val="00184D"/>
                </a:highlight>
                <a:latin typeface="Consolas" pitchFamily="34" charset="0"/>
                <a:ea typeface="Consolas" pitchFamily="34" charset="-122"/>
                <a:cs typeface="Consolas" pitchFamily="34" charset="-120"/>
              </a:rPr>
              <a:t> color : red;</a:t>
            </a:r>
            <a:endParaRPr lang="en-US" sz="1350" dirty="0"/>
          </a:p>
          <a:p>
            <a:pPr marL="0" indent="0">
              <a:lnSpc>
                <a:spcPts val="2150"/>
              </a:lnSpc>
              <a:buNone/>
            </a:pPr>
            <a:r>
              <a:rPr lang="en-US" sz="1350" dirty="0">
                <a:solidFill>
                  <a:srgbClr val="E0D6DE"/>
                </a:solidFill>
                <a:highlight>
                  <a:srgbClr val="00184D"/>
                </a:highlight>
                <a:latin typeface="Consolas" pitchFamily="34" charset="0"/>
                <a:ea typeface="Consolas" pitchFamily="34" charset="-122"/>
                <a:cs typeface="Consolas" pitchFamily="34" charset="-120"/>
              </a:rPr>
              <a:t>}</a:t>
            </a:r>
            <a:endParaRPr lang="en-US" sz="1350" dirty="0"/>
          </a:p>
        </p:txBody>
      </p:sp>
      <p:sp>
        <p:nvSpPr>
          <p:cNvPr id="9" name="Text 7"/>
          <p:cNvSpPr/>
          <p:nvPr/>
        </p:nvSpPr>
        <p:spPr>
          <a:xfrm>
            <a:off x="608648" y="5099804"/>
            <a:ext cx="4348163" cy="543520"/>
          </a:xfrm>
          <a:prstGeom prst="rect">
            <a:avLst/>
          </a:prstGeom>
          <a:noFill/>
          <a:ln/>
        </p:spPr>
        <p:txBody>
          <a:bodyPr wrap="none" lIns="0" tIns="0" rIns="0" bIns="0" rtlCol="0" anchor="t"/>
          <a:lstStyle/>
          <a:p>
            <a:pPr marL="0" indent="0">
              <a:lnSpc>
                <a:spcPts val="4250"/>
              </a:lnSpc>
              <a:buNone/>
            </a:pPr>
            <a:r>
              <a:rPr lang="en-US" sz="3400" dirty="0">
                <a:solidFill>
                  <a:srgbClr val="97B8FF"/>
                </a:solidFill>
                <a:latin typeface="Sora" pitchFamily="34" charset="0"/>
                <a:ea typeface="Sora" pitchFamily="34" charset="-122"/>
                <a:cs typeface="Sora" pitchFamily="34" charset="-120"/>
              </a:rPr>
              <a:t>Pseudo-elements</a:t>
            </a:r>
            <a:endParaRPr lang="en-US" sz="3400" dirty="0"/>
          </a:p>
        </p:txBody>
      </p:sp>
      <p:sp>
        <p:nvSpPr>
          <p:cNvPr id="10" name="Text 8"/>
          <p:cNvSpPr/>
          <p:nvPr/>
        </p:nvSpPr>
        <p:spPr>
          <a:xfrm>
            <a:off x="608648" y="5904190"/>
            <a:ext cx="13413105" cy="278249"/>
          </a:xfrm>
          <a:prstGeom prst="rect">
            <a:avLst/>
          </a:prstGeom>
          <a:noFill/>
          <a:ln/>
        </p:spPr>
        <p:txBody>
          <a:bodyPr wrap="non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Pseudo-elements allow you to create new elements within your CSS. They are used to style parts of an element or add additional content. For example:</a:t>
            </a:r>
            <a:endParaRPr lang="en-US" sz="1350" dirty="0"/>
          </a:p>
        </p:txBody>
      </p:sp>
      <p:sp>
        <p:nvSpPr>
          <p:cNvPr id="11" name="Shape 9"/>
          <p:cNvSpPr/>
          <p:nvPr/>
        </p:nvSpPr>
        <p:spPr>
          <a:xfrm>
            <a:off x="608648" y="6378059"/>
            <a:ext cx="13413105" cy="1373743"/>
          </a:xfrm>
          <a:prstGeom prst="roundRect">
            <a:avLst>
              <a:gd name="adj" fmla="val 1899"/>
            </a:avLst>
          </a:prstGeom>
          <a:solidFill>
            <a:srgbClr val="00184D"/>
          </a:solidFill>
          <a:ln/>
        </p:spPr>
      </p:sp>
      <p:sp>
        <p:nvSpPr>
          <p:cNvPr id="12" name="Shape 10"/>
          <p:cNvSpPr/>
          <p:nvPr/>
        </p:nvSpPr>
        <p:spPr>
          <a:xfrm>
            <a:off x="599956" y="6378059"/>
            <a:ext cx="13430488" cy="1373743"/>
          </a:xfrm>
          <a:prstGeom prst="roundRect">
            <a:avLst>
              <a:gd name="adj" fmla="val 1899"/>
            </a:avLst>
          </a:prstGeom>
          <a:solidFill>
            <a:srgbClr val="00184D"/>
          </a:solidFill>
          <a:ln/>
        </p:spPr>
      </p:sp>
      <p:sp>
        <p:nvSpPr>
          <p:cNvPr id="13" name="Text 11"/>
          <p:cNvSpPr/>
          <p:nvPr/>
        </p:nvSpPr>
        <p:spPr>
          <a:xfrm>
            <a:off x="773787" y="6508433"/>
            <a:ext cx="13082826" cy="1112996"/>
          </a:xfrm>
          <a:prstGeom prst="rect">
            <a:avLst/>
          </a:prstGeom>
          <a:noFill/>
          <a:ln/>
        </p:spPr>
        <p:txBody>
          <a:bodyPr wrap="square" lIns="0" tIns="0" rIns="0" bIns="0" rtlCol="0" anchor="t"/>
          <a:lstStyle/>
          <a:p>
            <a:pPr marL="0" indent="0">
              <a:lnSpc>
                <a:spcPts val="2150"/>
              </a:lnSpc>
              <a:buNone/>
            </a:pPr>
            <a:r>
              <a:rPr lang="en-US" sz="1350" dirty="0">
                <a:solidFill>
                  <a:srgbClr val="E0D6DE"/>
                </a:solidFill>
                <a:highlight>
                  <a:srgbClr val="00184D"/>
                </a:highlight>
                <a:latin typeface="Consolas" pitchFamily="34" charset="0"/>
                <a:ea typeface="Consolas" pitchFamily="34" charset="-122"/>
                <a:cs typeface="Consolas" pitchFamily="34" charset="-120"/>
              </a:rPr>
              <a:t>p::first-letter { </a:t>
            </a:r>
            <a:endParaRPr lang="en-US" sz="1350" dirty="0"/>
          </a:p>
          <a:p>
            <a:pPr marL="0" indent="0">
              <a:lnSpc>
                <a:spcPts val="2150"/>
              </a:lnSpc>
              <a:buNone/>
            </a:pPr>
            <a:r>
              <a:rPr lang="en-US" sz="1350" dirty="0">
                <a:solidFill>
                  <a:srgbClr val="E0D6DE"/>
                </a:solidFill>
                <a:highlight>
                  <a:srgbClr val="00184D"/>
                </a:highlight>
                <a:latin typeface="Consolas" pitchFamily="34" charset="0"/>
                <a:ea typeface="Consolas" pitchFamily="34" charset="-122"/>
                <a:cs typeface="Consolas" pitchFamily="34" charset="-120"/>
              </a:rPr>
              <a:t>   font-size: 2em;</a:t>
            </a:r>
            <a:endParaRPr lang="en-US" sz="1350" dirty="0"/>
          </a:p>
          <a:p>
            <a:pPr marL="0" indent="0">
              <a:lnSpc>
                <a:spcPts val="2150"/>
              </a:lnSpc>
              <a:buNone/>
            </a:pPr>
            <a:r>
              <a:rPr lang="en-US" sz="1350" dirty="0">
                <a:solidFill>
                  <a:srgbClr val="E0D6DE"/>
                </a:solidFill>
                <a:highlight>
                  <a:srgbClr val="00184D"/>
                </a:highlight>
                <a:latin typeface="Consolas" pitchFamily="34" charset="0"/>
                <a:ea typeface="Consolas" pitchFamily="34" charset="-122"/>
                <a:cs typeface="Consolas" pitchFamily="34" charset="-120"/>
              </a:rPr>
              <a:t>   font-weight: bold;</a:t>
            </a:r>
            <a:endParaRPr lang="en-US" sz="1350" dirty="0"/>
          </a:p>
          <a:p>
            <a:pPr marL="0" indent="0">
              <a:lnSpc>
                <a:spcPts val="2150"/>
              </a:lnSpc>
              <a:buNone/>
            </a:pPr>
            <a:r>
              <a:rPr lang="en-US" sz="1350" dirty="0">
                <a:solidFill>
                  <a:srgbClr val="E0D6DE"/>
                </a:solidFill>
                <a:highlight>
                  <a:srgbClr val="00184D"/>
                </a:highlight>
                <a:latin typeface="Consolas" pitchFamily="34" charset="0"/>
                <a:ea typeface="Consolas" pitchFamily="34" charset="-122"/>
                <a:cs typeface="Consolas" pitchFamily="34" charset="-120"/>
              </a:rPr>
              <a:t>}</a:t>
            </a:r>
            <a:endParaRPr lang="en-US" sz="1350" dirty="0"/>
          </a:p>
        </p:txBody>
      </p:sp>
      <p:sp>
        <p:nvSpPr>
          <p:cNvPr id="14" name="Rectangle 13">
            <a:extLst>
              <a:ext uri="{FF2B5EF4-FFF2-40B4-BE49-F238E27FC236}">
                <a16:creationId xmlns:a16="http://schemas.microsoft.com/office/drawing/2014/main" id="{0B858C2D-118C-7A61-E5F5-1D042BBB1D45}"/>
              </a:ext>
            </a:extLst>
          </p:cNvPr>
          <p:cNvSpPr/>
          <p:nvPr/>
        </p:nvSpPr>
        <p:spPr>
          <a:xfrm>
            <a:off x="12780818" y="7751802"/>
            <a:ext cx="1724891" cy="38428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2714" y="730329"/>
            <a:ext cx="5448657" cy="681038"/>
          </a:xfrm>
          <a:prstGeom prst="rect">
            <a:avLst/>
          </a:prstGeom>
          <a:noFill/>
          <a:ln/>
        </p:spPr>
        <p:txBody>
          <a:bodyPr wrap="none" lIns="0" tIns="0" rIns="0" bIns="0" rtlCol="0" anchor="t"/>
          <a:lstStyle/>
          <a:p>
            <a:pPr marL="0" indent="0">
              <a:lnSpc>
                <a:spcPts val="5350"/>
              </a:lnSpc>
              <a:buNone/>
            </a:pPr>
            <a:r>
              <a:rPr lang="en-US" sz="4250" dirty="0">
                <a:solidFill>
                  <a:srgbClr val="97B8FF"/>
                </a:solidFill>
                <a:latin typeface="Sora" pitchFamily="34" charset="0"/>
                <a:ea typeface="Sora" pitchFamily="34" charset="-122"/>
                <a:cs typeface="Sora" pitchFamily="34" charset="-120"/>
              </a:rPr>
              <a:t>Box Model</a:t>
            </a:r>
            <a:endParaRPr lang="en-US" sz="4250" dirty="0"/>
          </a:p>
        </p:txBody>
      </p:sp>
      <p:sp>
        <p:nvSpPr>
          <p:cNvPr id="3" name="Text 1"/>
          <p:cNvSpPr/>
          <p:nvPr/>
        </p:nvSpPr>
        <p:spPr>
          <a:xfrm>
            <a:off x="762714" y="1847255"/>
            <a:ext cx="13104971" cy="1046202"/>
          </a:xfrm>
          <a:prstGeom prst="rect">
            <a:avLst/>
          </a:prstGeom>
          <a:noFill/>
          <a:ln/>
        </p:spPr>
        <p:txBody>
          <a:bodyPr wrap="square" lIns="0" tIns="0" rIns="0" bIns="0" rtlCol="0" anchor="t"/>
          <a:lstStyle/>
          <a:p>
            <a:pPr marL="0" indent="0">
              <a:lnSpc>
                <a:spcPts val="2700"/>
              </a:lnSpc>
              <a:buNone/>
            </a:pPr>
            <a:r>
              <a:rPr lang="en-US" sz="1700" dirty="0">
                <a:solidFill>
                  <a:srgbClr val="E0D6DE"/>
                </a:solidFill>
                <a:latin typeface="Noto Sans TC" pitchFamily="34" charset="0"/>
                <a:ea typeface="Noto Sans TC" pitchFamily="34" charset="-122"/>
                <a:cs typeface="Noto Sans TC" pitchFamily="34" charset="-120"/>
              </a:rPr>
              <a:t>The CSS Box Model is a fundamental concept that underpins the layout of web pages. It represents every HTML element as a rectangular box, defining its dimensions and how it interacts with other elements. The box model consists of four main components:</a:t>
            </a:r>
            <a:endParaRPr lang="en-US" sz="1700" dirty="0"/>
          </a:p>
        </p:txBody>
      </p:sp>
      <p:pic>
        <p:nvPicPr>
          <p:cNvPr id="4" name="Image 0" descr="preencoded.png"/>
          <p:cNvPicPr>
            <a:picLocks noChangeAspect="1"/>
          </p:cNvPicPr>
          <p:nvPr/>
        </p:nvPicPr>
        <p:blipFill>
          <a:blip r:embed="rId3"/>
          <a:stretch>
            <a:fillRect/>
          </a:stretch>
        </p:blipFill>
        <p:spPr>
          <a:xfrm>
            <a:off x="762714" y="3138607"/>
            <a:ext cx="3031093" cy="1873329"/>
          </a:xfrm>
          <a:prstGeom prst="rect">
            <a:avLst/>
          </a:prstGeom>
        </p:spPr>
      </p:pic>
      <p:sp>
        <p:nvSpPr>
          <p:cNvPr id="5" name="Text 2"/>
          <p:cNvSpPr/>
          <p:nvPr/>
        </p:nvSpPr>
        <p:spPr>
          <a:xfrm>
            <a:off x="762714" y="5284351"/>
            <a:ext cx="2724269" cy="340519"/>
          </a:xfrm>
          <a:prstGeom prst="rect">
            <a:avLst/>
          </a:prstGeom>
          <a:noFill/>
          <a:ln/>
        </p:spPr>
        <p:txBody>
          <a:bodyPr wrap="none" lIns="0" tIns="0" rIns="0" bIns="0" rtlCol="0" anchor="t"/>
          <a:lstStyle/>
          <a:p>
            <a:pPr marL="0" indent="0" algn="l">
              <a:lnSpc>
                <a:spcPts val="2650"/>
              </a:lnSpc>
              <a:buNone/>
            </a:pPr>
            <a:r>
              <a:rPr lang="en-US" sz="2100" dirty="0">
                <a:solidFill>
                  <a:srgbClr val="E0D6DE"/>
                </a:solidFill>
                <a:latin typeface="Sora" pitchFamily="34" charset="0"/>
                <a:ea typeface="Sora" pitchFamily="34" charset="-122"/>
                <a:cs typeface="Sora" pitchFamily="34" charset="-120"/>
              </a:rPr>
              <a:t>Content</a:t>
            </a:r>
            <a:endParaRPr lang="en-US" sz="2100" dirty="0"/>
          </a:p>
        </p:txBody>
      </p:sp>
      <p:sp>
        <p:nvSpPr>
          <p:cNvPr id="6" name="Text 3"/>
          <p:cNvSpPr/>
          <p:nvPr/>
        </p:nvSpPr>
        <p:spPr>
          <a:xfrm>
            <a:off x="762714" y="5755600"/>
            <a:ext cx="3031093" cy="1046202"/>
          </a:xfrm>
          <a:prstGeom prst="rect">
            <a:avLst/>
          </a:prstGeom>
          <a:noFill/>
          <a:ln/>
        </p:spPr>
        <p:txBody>
          <a:bodyPr wrap="square" lIns="0" tIns="0" rIns="0" bIns="0" rtlCol="0" anchor="t"/>
          <a:lstStyle/>
          <a:p>
            <a:pPr marL="0" indent="0" algn="l">
              <a:lnSpc>
                <a:spcPts val="2700"/>
              </a:lnSpc>
              <a:buNone/>
            </a:pPr>
            <a:r>
              <a:rPr lang="en-US" sz="1700" dirty="0">
                <a:solidFill>
                  <a:srgbClr val="E0D6DE"/>
                </a:solidFill>
                <a:latin typeface="Noto Sans TC" pitchFamily="34" charset="0"/>
                <a:ea typeface="Noto Sans TC" pitchFamily="34" charset="-122"/>
                <a:cs typeface="Noto Sans TC" pitchFamily="34" charset="-120"/>
              </a:rPr>
              <a:t>The actual content of the element, such as text or images.</a:t>
            </a:r>
            <a:endParaRPr lang="en-US" sz="1700" dirty="0"/>
          </a:p>
        </p:txBody>
      </p:sp>
      <p:pic>
        <p:nvPicPr>
          <p:cNvPr id="7" name="Image 1" descr="preencoded.png"/>
          <p:cNvPicPr>
            <a:picLocks noChangeAspect="1"/>
          </p:cNvPicPr>
          <p:nvPr/>
        </p:nvPicPr>
        <p:blipFill>
          <a:blip r:embed="rId4"/>
          <a:stretch>
            <a:fillRect/>
          </a:stretch>
        </p:blipFill>
        <p:spPr>
          <a:xfrm>
            <a:off x="4120634" y="3138607"/>
            <a:ext cx="3031093" cy="1873329"/>
          </a:xfrm>
          <a:prstGeom prst="rect">
            <a:avLst/>
          </a:prstGeom>
        </p:spPr>
      </p:pic>
      <p:sp>
        <p:nvSpPr>
          <p:cNvPr id="8" name="Text 4"/>
          <p:cNvSpPr/>
          <p:nvPr/>
        </p:nvSpPr>
        <p:spPr>
          <a:xfrm>
            <a:off x="4120634" y="5284351"/>
            <a:ext cx="2724269" cy="340519"/>
          </a:xfrm>
          <a:prstGeom prst="rect">
            <a:avLst/>
          </a:prstGeom>
          <a:noFill/>
          <a:ln/>
        </p:spPr>
        <p:txBody>
          <a:bodyPr wrap="none" lIns="0" tIns="0" rIns="0" bIns="0" rtlCol="0" anchor="t"/>
          <a:lstStyle/>
          <a:p>
            <a:pPr marL="0" indent="0" algn="l">
              <a:lnSpc>
                <a:spcPts val="2650"/>
              </a:lnSpc>
              <a:buNone/>
            </a:pPr>
            <a:r>
              <a:rPr lang="en-US" sz="2100" dirty="0">
                <a:solidFill>
                  <a:srgbClr val="E0D6DE"/>
                </a:solidFill>
                <a:latin typeface="Sora" pitchFamily="34" charset="0"/>
                <a:ea typeface="Sora" pitchFamily="34" charset="-122"/>
                <a:cs typeface="Sora" pitchFamily="34" charset="-120"/>
              </a:rPr>
              <a:t>Padding</a:t>
            </a:r>
            <a:endParaRPr lang="en-US" sz="2100" dirty="0"/>
          </a:p>
        </p:txBody>
      </p:sp>
      <p:sp>
        <p:nvSpPr>
          <p:cNvPr id="9" name="Text 5"/>
          <p:cNvSpPr/>
          <p:nvPr/>
        </p:nvSpPr>
        <p:spPr>
          <a:xfrm>
            <a:off x="4120634" y="5755600"/>
            <a:ext cx="3031093" cy="1394936"/>
          </a:xfrm>
          <a:prstGeom prst="rect">
            <a:avLst/>
          </a:prstGeom>
          <a:noFill/>
          <a:ln/>
        </p:spPr>
        <p:txBody>
          <a:bodyPr wrap="square" lIns="0" tIns="0" rIns="0" bIns="0" rtlCol="0" anchor="t"/>
          <a:lstStyle/>
          <a:p>
            <a:pPr marL="0" indent="0" algn="l">
              <a:lnSpc>
                <a:spcPts val="2700"/>
              </a:lnSpc>
              <a:buNone/>
            </a:pPr>
            <a:r>
              <a:rPr lang="en-US" sz="1700" dirty="0">
                <a:solidFill>
                  <a:srgbClr val="E0D6DE"/>
                </a:solidFill>
                <a:latin typeface="Noto Sans TC" pitchFamily="34" charset="0"/>
                <a:ea typeface="Noto Sans TC" pitchFamily="34" charset="-122"/>
                <a:cs typeface="Noto Sans TC" pitchFamily="34" charset="-120"/>
              </a:rPr>
              <a:t>The space between the content and the border. It affects the element's overall size.</a:t>
            </a:r>
            <a:endParaRPr lang="en-US" sz="1700" dirty="0"/>
          </a:p>
        </p:txBody>
      </p:sp>
      <p:pic>
        <p:nvPicPr>
          <p:cNvPr id="10" name="Image 2" descr="preencoded.png"/>
          <p:cNvPicPr>
            <a:picLocks noChangeAspect="1"/>
          </p:cNvPicPr>
          <p:nvPr/>
        </p:nvPicPr>
        <p:blipFill>
          <a:blip r:embed="rId5"/>
          <a:stretch>
            <a:fillRect/>
          </a:stretch>
        </p:blipFill>
        <p:spPr>
          <a:xfrm>
            <a:off x="7478554" y="3138607"/>
            <a:ext cx="3031093" cy="1873329"/>
          </a:xfrm>
          <a:prstGeom prst="rect">
            <a:avLst/>
          </a:prstGeom>
        </p:spPr>
      </p:pic>
      <p:sp>
        <p:nvSpPr>
          <p:cNvPr id="11" name="Text 6"/>
          <p:cNvSpPr/>
          <p:nvPr/>
        </p:nvSpPr>
        <p:spPr>
          <a:xfrm>
            <a:off x="7478554" y="5284351"/>
            <a:ext cx="2724269" cy="340519"/>
          </a:xfrm>
          <a:prstGeom prst="rect">
            <a:avLst/>
          </a:prstGeom>
          <a:noFill/>
          <a:ln/>
        </p:spPr>
        <p:txBody>
          <a:bodyPr wrap="none" lIns="0" tIns="0" rIns="0" bIns="0" rtlCol="0" anchor="t"/>
          <a:lstStyle/>
          <a:p>
            <a:pPr marL="0" indent="0" algn="l">
              <a:lnSpc>
                <a:spcPts val="2650"/>
              </a:lnSpc>
              <a:buNone/>
            </a:pPr>
            <a:r>
              <a:rPr lang="en-US" sz="2100" dirty="0">
                <a:solidFill>
                  <a:srgbClr val="E0D6DE"/>
                </a:solidFill>
                <a:latin typeface="Sora" pitchFamily="34" charset="0"/>
                <a:ea typeface="Sora" pitchFamily="34" charset="-122"/>
                <a:cs typeface="Sora" pitchFamily="34" charset="-120"/>
              </a:rPr>
              <a:t>Border</a:t>
            </a:r>
            <a:endParaRPr lang="en-US" sz="2100" dirty="0"/>
          </a:p>
        </p:txBody>
      </p:sp>
      <p:sp>
        <p:nvSpPr>
          <p:cNvPr id="12" name="Text 7"/>
          <p:cNvSpPr/>
          <p:nvPr/>
        </p:nvSpPr>
        <p:spPr>
          <a:xfrm>
            <a:off x="7478554" y="5755600"/>
            <a:ext cx="3031093" cy="1394936"/>
          </a:xfrm>
          <a:prstGeom prst="rect">
            <a:avLst/>
          </a:prstGeom>
          <a:noFill/>
          <a:ln/>
        </p:spPr>
        <p:txBody>
          <a:bodyPr wrap="square" lIns="0" tIns="0" rIns="0" bIns="0" rtlCol="0" anchor="t"/>
          <a:lstStyle/>
          <a:p>
            <a:pPr marL="0" indent="0" algn="l">
              <a:lnSpc>
                <a:spcPts val="2700"/>
              </a:lnSpc>
              <a:buNone/>
            </a:pPr>
            <a:r>
              <a:rPr lang="en-US" sz="1700" dirty="0">
                <a:solidFill>
                  <a:srgbClr val="E0D6DE"/>
                </a:solidFill>
                <a:latin typeface="Noto Sans TC" pitchFamily="34" charset="0"/>
                <a:ea typeface="Noto Sans TC" pitchFamily="34" charset="-122"/>
                <a:cs typeface="Noto Sans TC" pitchFamily="34" charset="-120"/>
              </a:rPr>
              <a:t>The visible outline surrounding the content and padding. It adds visual structure to the element.</a:t>
            </a:r>
            <a:endParaRPr lang="en-US" sz="1700" dirty="0"/>
          </a:p>
        </p:txBody>
      </p:sp>
      <p:pic>
        <p:nvPicPr>
          <p:cNvPr id="13" name="Image 3" descr="preencoded.png"/>
          <p:cNvPicPr>
            <a:picLocks noChangeAspect="1"/>
          </p:cNvPicPr>
          <p:nvPr/>
        </p:nvPicPr>
        <p:blipFill>
          <a:blip r:embed="rId6"/>
          <a:stretch>
            <a:fillRect/>
          </a:stretch>
        </p:blipFill>
        <p:spPr>
          <a:xfrm>
            <a:off x="10836473" y="3138607"/>
            <a:ext cx="3031212" cy="1873329"/>
          </a:xfrm>
          <a:prstGeom prst="rect">
            <a:avLst/>
          </a:prstGeom>
        </p:spPr>
      </p:pic>
      <p:sp>
        <p:nvSpPr>
          <p:cNvPr id="14" name="Text 8"/>
          <p:cNvSpPr/>
          <p:nvPr/>
        </p:nvSpPr>
        <p:spPr>
          <a:xfrm>
            <a:off x="10836473" y="5284351"/>
            <a:ext cx="2724269" cy="340519"/>
          </a:xfrm>
          <a:prstGeom prst="rect">
            <a:avLst/>
          </a:prstGeom>
          <a:noFill/>
          <a:ln/>
        </p:spPr>
        <p:txBody>
          <a:bodyPr wrap="none" lIns="0" tIns="0" rIns="0" bIns="0" rtlCol="0" anchor="t"/>
          <a:lstStyle/>
          <a:p>
            <a:pPr marL="0" indent="0" algn="l">
              <a:lnSpc>
                <a:spcPts val="2650"/>
              </a:lnSpc>
              <a:buNone/>
            </a:pPr>
            <a:r>
              <a:rPr lang="en-US" sz="2100" dirty="0">
                <a:solidFill>
                  <a:srgbClr val="E0D6DE"/>
                </a:solidFill>
                <a:latin typeface="Sora" pitchFamily="34" charset="0"/>
                <a:ea typeface="Sora" pitchFamily="34" charset="-122"/>
                <a:cs typeface="Sora" pitchFamily="34" charset="-120"/>
              </a:rPr>
              <a:t>Margin</a:t>
            </a:r>
            <a:endParaRPr lang="en-US" sz="2100" dirty="0"/>
          </a:p>
        </p:txBody>
      </p:sp>
      <p:sp>
        <p:nvSpPr>
          <p:cNvPr id="15" name="Text 9"/>
          <p:cNvSpPr/>
          <p:nvPr/>
        </p:nvSpPr>
        <p:spPr>
          <a:xfrm>
            <a:off x="10836473" y="5755600"/>
            <a:ext cx="3031212" cy="1743670"/>
          </a:xfrm>
          <a:prstGeom prst="rect">
            <a:avLst/>
          </a:prstGeom>
          <a:noFill/>
          <a:ln/>
        </p:spPr>
        <p:txBody>
          <a:bodyPr wrap="square" lIns="0" tIns="0" rIns="0" bIns="0" rtlCol="0" anchor="t"/>
          <a:lstStyle/>
          <a:p>
            <a:pPr marL="0" indent="0" algn="l">
              <a:lnSpc>
                <a:spcPts val="2700"/>
              </a:lnSpc>
              <a:buNone/>
            </a:pPr>
            <a:r>
              <a:rPr lang="en-US" sz="1700" dirty="0">
                <a:solidFill>
                  <a:srgbClr val="E0D6DE"/>
                </a:solidFill>
                <a:latin typeface="Noto Sans TC" pitchFamily="34" charset="0"/>
                <a:ea typeface="Noto Sans TC" pitchFamily="34" charset="-122"/>
                <a:cs typeface="Noto Sans TC" pitchFamily="34" charset="-120"/>
              </a:rPr>
              <a:t>The space between the element's border and the surrounding elements. It controls the element's spacing from other elements.</a:t>
            </a:r>
            <a:endParaRPr lang="en-US" sz="1700" dirty="0"/>
          </a:p>
        </p:txBody>
      </p:sp>
      <p:sp>
        <p:nvSpPr>
          <p:cNvPr id="16" name="Rectangle 15">
            <a:extLst>
              <a:ext uri="{FF2B5EF4-FFF2-40B4-BE49-F238E27FC236}">
                <a16:creationId xmlns:a16="http://schemas.microsoft.com/office/drawing/2014/main" id="{C5501FCF-391C-62E4-5A99-3BBFF58465C2}"/>
              </a:ext>
            </a:extLst>
          </p:cNvPr>
          <p:cNvSpPr/>
          <p:nvPr/>
        </p:nvSpPr>
        <p:spPr>
          <a:xfrm>
            <a:off x="12832773" y="7772400"/>
            <a:ext cx="1714500" cy="37407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68667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2737366"/>
            <a:ext cx="4919305" cy="2754868"/>
          </a:xfrm>
          <a:prstGeom prst="rect">
            <a:avLst/>
          </a:prstGeom>
        </p:spPr>
      </p:pic>
      <p:sp>
        <p:nvSpPr>
          <p:cNvPr id="4" name="Text 0"/>
          <p:cNvSpPr/>
          <p:nvPr/>
        </p:nvSpPr>
        <p:spPr>
          <a:xfrm>
            <a:off x="6280190" y="2864525"/>
            <a:ext cx="6592253"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pitchFamily="34" charset="0"/>
                <a:ea typeface="Sora" pitchFamily="34" charset="-122"/>
                <a:cs typeface="Sora" pitchFamily="34" charset="-120"/>
              </a:rPr>
              <a:t>Practice Makes Perfect</a:t>
            </a:r>
            <a:endParaRPr lang="en-US" sz="4450" dirty="0"/>
          </a:p>
        </p:txBody>
      </p:sp>
      <p:sp>
        <p:nvSpPr>
          <p:cNvPr id="5" name="Text 1"/>
          <p:cNvSpPr/>
          <p:nvPr/>
        </p:nvSpPr>
        <p:spPr>
          <a:xfrm>
            <a:off x="6280190" y="391346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The best way to learn HTML, CSS is to practice. Experiment with different selectors, properties, and values. </a:t>
            </a:r>
            <a:endParaRPr lang="en-US" sz="1750" dirty="0"/>
          </a:p>
        </p:txBody>
      </p:sp>
      <p:sp>
        <p:nvSpPr>
          <p:cNvPr id="6" name="Rectangle 5">
            <a:extLst>
              <a:ext uri="{FF2B5EF4-FFF2-40B4-BE49-F238E27FC236}">
                <a16:creationId xmlns:a16="http://schemas.microsoft.com/office/drawing/2014/main" id="{65FFC917-7A21-E185-5240-8293967F4B87}"/>
              </a:ext>
            </a:extLst>
          </p:cNvPr>
          <p:cNvSpPr/>
          <p:nvPr/>
        </p:nvSpPr>
        <p:spPr>
          <a:xfrm>
            <a:off x="12872443" y="7782791"/>
            <a:ext cx="1674830" cy="3429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72243" y="2666524"/>
            <a:ext cx="5029914" cy="2896433"/>
          </a:xfrm>
          <a:prstGeom prst="rect">
            <a:avLst/>
          </a:prstGeom>
        </p:spPr>
      </p:pic>
      <p:sp>
        <p:nvSpPr>
          <p:cNvPr id="4" name="Text 0"/>
          <p:cNvSpPr/>
          <p:nvPr/>
        </p:nvSpPr>
        <p:spPr>
          <a:xfrm>
            <a:off x="638889" y="518993"/>
            <a:ext cx="4564023" cy="570428"/>
          </a:xfrm>
          <a:prstGeom prst="rect">
            <a:avLst/>
          </a:prstGeom>
          <a:noFill/>
          <a:ln/>
        </p:spPr>
        <p:txBody>
          <a:bodyPr wrap="none" lIns="0" tIns="0" rIns="0" bIns="0" rtlCol="0" anchor="t"/>
          <a:lstStyle/>
          <a:p>
            <a:pPr marL="0" indent="0">
              <a:lnSpc>
                <a:spcPts val="4450"/>
              </a:lnSpc>
              <a:buNone/>
            </a:pPr>
            <a:r>
              <a:rPr lang="en-US" sz="3550" dirty="0">
                <a:solidFill>
                  <a:srgbClr val="97B8FF"/>
                </a:solidFill>
                <a:latin typeface="Sora" pitchFamily="34" charset="0"/>
                <a:ea typeface="Sora" pitchFamily="34" charset="-122"/>
                <a:cs typeface="Sora" pitchFamily="34" charset="-120"/>
              </a:rPr>
              <a:t>CSS Syntax</a:t>
            </a:r>
            <a:endParaRPr lang="en-US" sz="3550" dirty="0"/>
          </a:p>
        </p:txBody>
      </p:sp>
      <p:sp>
        <p:nvSpPr>
          <p:cNvPr id="5" name="Text 1"/>
          <p:cNvSpPr/>
          <p:nvPr/>
        </p:nvSpPr>
        <p:spPr>
          <a:xfrm>
            <a:off x="638889" y="1363147"/>
            <a:ext cx="7866221" cy="1751648"/>
          </a:xfrm>
          <a:prstGeom prst="rect">
            <a:avLst/>
          </a:prstGeom>
          <a:noFill/>
          <a:ln/>
        </p:spPr>
        <p:txBody>
          <a:bodyPr wrap="square" lIns="0" tIns="0" rIns="0" bIns="0" rtlCol="0" anchor="t"/>
          <a:lstStyle/>
          <a:p>
            <a:pPr marL="0" indent="0">
              <a:lnSpc>
                <a:spcPts val="2250"/>
              </a:lnSpc>
              <a:buNone/>
            </a:pPr>
            <a:r>
              <a:rPr lang="en-US" sz="1400" dirty="0">
                <a:solidFill>
                  <a:srgbClr val="E0D6DE"/>
                </a:solidFill>
                <a:latin typeface="Noto Sans TC" pitchFamily="34" charset="0"/>
                <a:ea typeface="Noto Sans TC" pitchFamily="34" charset="-122"/>
                <a:cs typeface="Noto Sans TC" pitchFamily="34" charset="-120"/>
              </a:rPr>
              <a:t>CSS syntax follows a specific format, which involves defining rules that govern how elements should be styled. Each rule consists of a selector, which identifies the element to be styled, and a declaration block, which contains one or more property-value pairs. The selector is followed by curly braces {}, within which you define the styling properties and their corresponding values. For example, to change the background color of a paragraph element to blue, you would write:</a:t>
            </a:r>
            <a:endParaRPr lang="en-US" sz="1400" dirty="0"/>
          </a:p>
        </p:txBody>
      </p:sp>
      <p:sp>
        <p:nvSpPr>
          <p:cNvPr id="6" name="Shape 2"/>
          <p:cNvSpPr/>
          <p:nvPr/>
        </p:nvSpPr>
        <p:spPr>
          <a:xfrm>
            <a:off x="638889" y="3320058"/>
            <a:ext cx="7866221" cy="565547"/>
          </a:xfrm>
          <a:prstGeom prst="roundRect">
            <a:avLst>
              <a:gd name="adj" fmla="val 4842"/>
            </a:avLst>
          </a:prstGeom>
          <a:solidFill>
            <a:srgbClr val="00184D"/>
          </a:solidFill>
          <a:ln/>
        </p:spPr>
      </p:sp>
      <p:sp>
        <p:nvSpPr>
          <p:cNvPr id="7" name="Shape 3"/>
          <p:cNvSpPr/>
          <p:nvPr/>
        </p:nvSpPr>
        <p:spPr>
          <a:xfrm>
            <a:off x="629841" y="3320058"/>
            <a:ext cx="7884319" cy="565547"/>
          </a:xfrm>
          <a:prstGeom prst="roundRect">
            <a:avLst>
              <a:gd name="adj" fmla="val 4842"/>
            </a:avLst>
          </a:prstGeom>
          <a:solidFill>
            <a:srgbClr val="00184D"/>
          </a:solidFill>
          <a:ln/>
        </p:spPr>
      </p:sp>
      <p:sp>
        <p:nvSpPr>
          <p:cNvPr id="8" name="Text 4"/>
          <p:cNvSpPr/>
          <p:nvPr/>
        </p:nvSpPr>
        <p:spPr>
          <a:xfrm>
            <a:off x="812363" y="3456861"/>
            <a:ext cx="7519273" cy="291941"/>
          </a:xfrm>
          <a:prstGeom prst="rect">
            <a:avLst/>
          </a:prstGeom>
          <a:noFill/>
          <a:ln/>
        </p:spPr>
        <p:txBody>
          <a:bodyPr wrap="none" lIns="0" tIns="0" rIns="0" bIns="0" rtlCol="0" anchor="t"/>
          <a:lstStyle/>
          <a:p>
            <a:pPr marL="0" indent="0">
              <a:lnSpc>
                <a:spcPts val="2250"/>
              </a:lnSpc>
              <a:buNone/>
            </a:pPr>
            <a:r>
              <a:rPr lang="en-US" sz="1400" dirty="0">
                <a:solidFill>
                  <a:srgbClr val="E0D6DE"/>
                </a:solidFill>
                <a:highlight>
                  <a:srgbClr val="00184D"/>
                </a:highlight>
                <a:latin typeface="Consolas" pitchFamily="34" charset="0"/>
                <a:ea typeface="Consolas" pitchFamily="34" charset="-122"/>
                <a:cs typeface="Consolas" pitchFamily="34" charset="-120"/>
              </a:rPr>
              <a:t>p { background-color: blue; }</a:t>
            </a:r>
            <a:endParaRPr lang="en-US" sz="1400" dirty="0"/>
          </a:p>
        </p:txBody>
      </p:sp>
      <p:sp>
        <p:nvSpPr>
          <p:cNvPr id="9" name="Shape 5"/>
          <p:cNvSpPr/>
          <p:nvPr/>
        </p:nvSpPr>
        <p:spPr>
          <a:xfrm>
            <a:off x="638889" y="4296132"/>
            <a:ext cx="410647" cy="410647"/>
          </a:xfrm>
          <a:prstGeom prst="roundRect">
            <a:avLst>
              <a:gd name="adj" fmla="val 6669"/>
            </a:avLst>
          </a:prstGeom>
          <a:solidFill>
            <a:srgbClr val="26262B"/>
          </a:solidFill>
          <a:ln/>
        </p:spPr>
      </p:sp>
      <p:sp>
        <p:nvSpPr>
          <p:cNvPr id="10" name="Text 6"/>
          <p:cNvSpPr/>
          <p:nvPr/>
        </p:nvSpPr>
        <p:spPr>
          <a:xfrm>
            <a:off x="786289" y="4364474"/>
            <a:ext cx="115848" cy="273844"/>
          </a:xfrm>
          <a:prstGeom prst="rect">
            <a:avLst/>
          </a:prstGeom>
          <a:noFill/>
          <a:ln/>
        </p:spPr>
        <p:txBody>
          <a:bodyPr wrap="none" lIns="0" tIns="0" rIns="0" bIns="0" rtlCol="0" anchor="t"/>
          <a:lstStyle/>
          <a:p>
            <a:pPr marL="0" indent="0" algn="ctr">
              <a:lnSpc>
                <a:spcPts val="2150"/>
              </a:lnSpc>
              <a:buNone/>
            </a:pPr>
            <a:r>
              <a:rPr lang="en-US" sz="2150" dirty="0">
                <a:solidFill>
                  <a:srgbClr val="E0D6DE"/>
                </a:solidFill>
                <a:latin typeface="Sora" pitchFamily="34" charset="0"/>
                <a:ea typeface="Sora" pitchFamily="34" charset="-122"/>
                <a:cs typeface="Sora" pitchFamily="34" charset="-120"/>
              </a:rPr>
              <a:t>1</a:t>
            </a:r>
            <a:endParaRPr lang="en-US" sz="2150" dirty="0"/>
          </a:p>
        </p:txBody>
      </p:sp>
      <p:sp>
        <p:nvSpPr>
          <p:cNvPr id="11" name="Text 7"/>
          <p:cNvSpPr/>
          <p:nvPr/>
        </p:nvSpPr>
        <p:spPr>
          <a:xfrm>
            <a:off x="1232059" y="4296132"/>
            <a:ext cx="2281952" cy="285274"/>
          </a:xfrm>
          <a:prstGeom prst="rect">
            <a:avLst/>
          </a:prstGeom>
          <a:noFill/>
          <a:ln/>
        </p:spPr>
        <p:txBody>
          <a:bodyPr wrap="none" lIns="0" tIns="0" rIns="0" bIns="0" rtlCol="0" anchor="t"/>
          <a:lstStyle/>
          <a:p>
            <a:pPr marL="0" indent="0">
              <a:lnSpc>
                <a:spcPts val="2200"/>
              </a:lnSpc>
              <a:buNone/>
            </a:pPr>
            <a:r>
              <a:rPr lang="en-US" sz="1750" dirty="0">
                <a:solidFill>
                  <a:srgbClr val="E0D6DE"/>
                </a:solidFill>
                <a:latin typeface="Sora" pitchFamily="34" charset="0"/>
                <a:ea typeface="Sora" pitchFamily="34" charset="-122"/>
                <a:cs typeface="Sora" pitchFamily="34" charset="-120"/>
              </a:rPr>
              <a:t>Selector</a:t>
            </a:r>
            <a:endParaRPr lang="en-US" sz="1750" dirty="0"/>
          </a:p>
        </p:txBody>
      </p:sp>
      <p:sp>
        <p:nvSpPr>
          <p:cNvPr id="12" name="Text 8"/>
          <p:cNvSpPr/>
          <p:nvPr/>
        </p:nvSpPr>
        <p:spPr>
          <a:xfrm>
            <a:off x="1232059" y="4690824"/>
            <a:ext cx="3248739" cy="2043589"/>
          </a:xfrm>
          <a:prstGeom prst="rect">
            <a:avLst/>
          </a:prstGeom>
          <a:noFill/>
          <a:ln/>
        </p:spPr>
        <p:txBody>
          <a:bodyPr wrap="square" lIns="0" tIns="0" rIns="0" bIns="0" rtlCol="0" anchor="t"/>
          <a:lstStyle/>
          <a:p>
            <a:pPr marL="0" indent="0">
              <a:lnSpc>
                <a:spcPts val="2250"/>
              </a:lnSpc>
              <a:buNone/>
            </a:pPr>
            <a:r>
              <a:rPr lang="en-US" sz="1400" dirty="0">
                <a:solidFill>
                  <a:srgbClr val="E0D6DE"/>
                </a:solidFill>
                <a:latin typeface="Noto Sans TC" pitchFamily="34" charset="0"/>
                <a:ea typeface="Noto Sans TC" pitchFamily="34" charset="-122"/>
                <a:cs typeface="Noto Sans TC" pitchFamily="34" charset="-120"/>
              </a:rPr>
              <a:t>The selector specifies the HTML element or elements you want to style. You can use various types of selectors to target specific elements, such as element selectors (p, h1, div), class selectors (.myClass), and ID selectors (#myId).</a:t>
            </a:r>
            <a:endParaRPr lang="en-US" sz="1400" dirty="0"/>
          </a:p>
        </p:txBody>
      </p:sp>
      <p:sp>
        <p:nvSpPr>
          <p:cNvPr id="13" name="Shape 9"/>
          <p:cNvSpPr/>
          <p:nvPr/>
        </p:nvSpPr>
        <p:spPr>
          <a:xfrm>
            <a:off x="4663321" y="4296132"/>
            <a:ext cx="410647" cy="410647"/>
          </a:xfrm>
          <a:prstGeom prst="roundRect">
            <a:avLst>
              <a:gd name="adj" fmla="val 6669"/>
            </a:avLst>
          </a:prstGeom>
          <a:solidFill>
            <a:srgbClr val="26262B"/>
          </a:solidFill>
          <a:ln/>
        </p:spPr>
      </p:sp>
      <p:sp>
        <p:nvSpPr>
          <p:cNvPr id="14" name="Text 10"/>
          <p:cNvSpPr/>
          <p:nvPr/>
        </p:nvSpPr>
        <p:spPr>
          <a:xfrm>
            <a:off x="4783336" y="4364474"/>
            <a:ext cx="170617" cy="273844"/>
          </a:xfrm>
          <a:prstGeom prst="rect">
            <a:avLst/>
          </a:prstGeom>
          <a:noFill/>
          <a:ln/>
        </p:spPr>
        <p:txBody>
          <a:bodyPr wrap="none" lIns="0" tIns="0" rIns="0" bIns="0" rtlCol="0" anchor="t"/>
          <a:lstStyle/>
          <a:p>
            <a:pPr marL="0" indent="0" algn="ctr">
              <a:lnSpc>
                <a:spcPts val="2150"/>
              </a:lnSpc>
              <a:buNone/>
            </a:pPr>
            <a:r>
              <a:rPr lang="en-US" sz="2150" dirty="0">
                <a:solidFill>
                  <a:srgbClr val="E0D6DE"/>
                </a:solidFill>
                <a:latin typeface="Sora" pitchFamily="34" charset="0"/>
                <a:ea typeface="Sora" pitchFamily="34" charset="-122"/>
                <a:cs typeface="Sora" pitchFamily="34" charset="-120"/>
              </a:rPr>
              <a:t>2</a:t>
            </a:r>
            <a:endParaRPr lang="en-US" sz="2150" dirty="0"/>
          </a:p>
        </p:txBody>
      </p:sp>
      <p:sp>
        <p:nvSpPr>
          <p:cNvPr id="15" name="Text 11"/>
          <p:cNvSpPr/>
          <p:nvPr/>
        </p:nvSpPr>
        <p:spPr>
          <a:xfrm>
            <a:off x="5256490" y="4296132"/>
            <a:ext cx="2281952" cy="285274"/>
          </a:xfrm>
          <a:prstGeom prst="rect">
            <a:avLst/>
          </a:prstGeom>
          <a:noFill/>
          <a:ln/>
        </p:spPr>
        <p:txBody>
          <a:bodyPr wrap="none" lIns="0" tIns="0" rIns="0" bIns="0" rtlCol="0" anchor="t"/>
          <a:lstStyle/>
          <a:p>
            <a:pPr marL="0" indent="0">
              <a:lnSpc>
                <a:spcPts val="2200"/>
              </a:lnSpc>
              <a:buNone/>
            </a:pPr>
            <a:r>
              <a:rPr lang="en-US" sz="1750" dirty="0">
                <a:solidFill>
                  <a:srgbClr val="E0D6DE"/>
                </a:solidFill>
                <a:latin typeface="Sora" pitchFamily="34" charset="0"/>
                <a:ea typeface="Sora" pitchFamily="34" charset="-122"/>
                <a:cs typeface="Sora" pitchFamily="34" charset="-120"/>
              </a:rPr>
              <a:t>Declaration Block</a:t>
            </a:r>
            <a:endParaRPr lang="en-US" sz="1750" dirty="0"/>
          </a:p>
        </p:txBody>
      </p:sp>
      <p:sp>
        <p:nvSpPr>
          <p:cNvPr id="16" name="Text 12"/>
          <p:cNvSpPr/>
          <p:nvPr/>
        </p:nvSpPr>
        <p:spPr>
          <a:xfrm>
            <a:off x="5256490" y="4690824"/>
            <a:ext cx="3248739" cy="1751648"/>
          </a:xfrm>
          <a:prstGeom prst="rect">
            <a:avLst/>
          </a:prstGeom>
          <a:noFill/>
          <a:ln/>
        </p:spPr>
        <p:txBody>
          <a:bodyPr wrap="square" lIns="0" tIns="0" rIns="0" bIns="0" rtlCol="0" anchor="t"/>
          <a:lstStyle/>
          <a:p>
            <a:pPr marL="0" indent="0">
              <a:lnSpc>
                <a:spcPts val="2250"/>
              </a:lnSpc>
              <a:buNone/>
            </a:pPr>
            <a:r>
              <a:rPr lang="en-US" sz="1400" dirty="0">
                <a:solidFill>
                  <a:srgbClr val="E0D6DE"/>
                </a:solidFill>
                <a:latin typeface="Noto Sans TC" pitchFamily="34" charset="0"/>
                <a:ea typeface="Noto Sans TC" pitchFamily="34" charset="-122"/>
                <a:cs typeface="Noto Sans TC" pitchFamily="34" charset="-120"/>
              </a:rPr>
              <a:t>The declaration block contains the styling properties and their values. Each property-value pair is separated by a colon (:), and each declaration is separated by a semicolon (;). For example,</a:t>
            </a:r>
            <a:endParaRPr lang="en-US" sz="1400" dirty="0"/>
          </a:p>
        </p:txBody>
      </p:sp>
      <p:sp>
        <p:nvSpPr>
          <p:cNvPr id="17" name="Shape 13"/>
          <p:cNvSpPr/>
          <p:nvPr/>
        </p:nvSpPr>
        <p:spPr>
          <a:xfrm>
            <a:off x="5256490" y="6647736"/>
            <a:ext cx="3248739" cy="565547"/>
          </a:xfrm>
          <a:prstGeom prst="roundRect">
            <a:avLst>
              <a:gd name="adj" fmla="val 4842"/>
            </a:avLst>
          </a:prstGeom>
          <a:solidFill>
            <a:srgbClr val="00184D"/>
          </a:solidFill>
          <a:ln/>
        </p:spPr>
      </p:sp>
      <p:sp>
        <p:nvSpPr>
          <p:cNvPr id="18" name="Shape 14"/>
          <p:cNvSpPr/>
          <p:nvPr/>
        </p:nvSpPr>
        <p:spPr>
          <a:xfrm>
            <a:off x="5247442" y="6647736"/>
            <a:ext cx="3266837" cy="565547"/>
          </a:xfrm>
          <a:prstGeom prst="roundRect">
            <a:avLst>
              <a:gd name="adj" fmla="val 4842"/>
            </a:avLst>
          </a:prstGeom>
          <a:solidFill>
            <a:srgbClr val="00184D"/>
          </a:solidFill>
          <a:ln/>
        </p:spPr>
      </p:sp>
      <p:sp>
        <p:nvSpPr>
          <p:cNvPr id="19" name="Text 15"/>
          <p:cNvSpPr/>
          <p:nvPr/>
        </p:nvSpPr>
        <p:spPr>
          <a:xfrm>
            <a:off x="5429964" y="6784538"/>
            <a:ext cx="2901791" cy="291941"/>
          </a:xfrm>
          <a:prstGeom prst="rect">
            <a:avLst/>
          </a:prstGeom>
          <a:noFill/>
          <a:ln/>
        </p:spPr>
        <p:txBody>
          <a:bodyPr wrap="none" lIns="0" tIns="0" rIns="0" bIns="0" rtlCol="0" anchor="t"/>
          <a:lstStyle/>
          <a:p>
            <a:pPr marL="0" indent="0">
              <a:lnSpc>
                <a:spcPts val="2250"/>
              </a:lnSpc>
              <a:buNone/>
            </a:pPr>
            <a:r>
              <a:rPr lang="en-US" sz="1400" dirty="0">
                <a:solidFill>
                  <a:srgbClr val="E0D6DE"/>
                </a:solidFill>
                <a:highlight>
                  <a:srgbClr val="00184D"/>
                </a:highlight>
                <a:latin typeface="Consolas" pitchFamily="34" charset="0"/>
                <a:ea typeface="Consolas" pitchFamily="34" charset="-122"/>
                <a:cs typeface="Consolas" pitchFamily="34" charset="-120"/>
              </a:rPr>
              <a:t>color: red; </a:t>
            </a:r>
            <a:endParaRPr lang="en-US" sz="1400" dirty="0"/>
          </a:p>
        </p:txBody>
      </p:sp>
      <p:sp>
        <p:nvSpPr>
          <p:cNvPr id="20" name="Text 16"/>
          <p:cNvSpPr/>
          <p:nvPr/>
        </p:nvSpPr>
        <p:spPr>
          <a:xfrm>
            <a:off x="5256490" y="7418546"/>
            <a:ext cx="3248739" cy="291941"/>
          </a:xfrm>
          <a:prstGeom prst="rect">
            <a:avLst/>
          </a:prstGeom>
          <a:noFill/>
          <a:ln/>
        </p:spPr>
        <p:txBody>
          <a:bodyPr wrap="none" lIns="0" tIns="0" rIns="0" bIns="0" rtlCol="0" anchor="t"/>
          <a:lstStyle/>
          <a:p>
            <a:pPr marL="0" indent="0">
              <a:lnSpc>
                <a:spcPts val="2250"/>
              </a:lnSpc>
              <a:buNone/>
            </a:pPr>
            <a:r>
              <a:rPr lang="en-US" sz="1400" dirty="0">
                <a:solidFill>
                  <a:srgbClr val="E0D6DE"/>
                </a:solidFill>
                <a:latin typeface="Noto Sans TC" pitchFamily="34" charset="0"/>
                <a:ea typeface="Noto Sans TC" pitchFamily="34" charset="-122"/>
                <a:cs typeface="Noto Sans TC" pitchFamily="34" charset="-120"/>
              </a:rPr>
              <a:t>sets the color property to red.</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41985" y="504825"/>
            <a:ext cx="4586288" cy="573286"/>
          </a:xfrm>
          <a:prstGeom prst="rect">
            <a:avLst/>
          </a:prstGeom>
          <a:noFill/>
          <a:ln/>
        </p:spPr>
        <p:txBody>
          <a:bodyPr wrap="none" lIns="0" tIns="0" rIns="0" bIns="0" rtlCol="0" anchor="t"/>
          <a:lstStyle/>
          <a:p>
            <a:pPr marL="0" indent="0">
              <a:lnSpc>
                <a:spcPts val="4500"/>
              </a:lnSpc>
              <a:buNone/>
            </a:pPr>
            <a:r>
              <a:rPr lang="en-US" sz="3600" dirty="0">
                <a:solidFill>
                  <a:srgbClr val="97B8FF"/>
                </a:solidFill>
                <a:latin typeface="Sora" pitchFamily="34" charset="0"/>
                <a:ea typeface="Sora" pitchFamily="34" charset="-122"/>
                <a:cs typeface="Sora" pitchFamily="34" charset="-120"/>
              </a:rPr>
              <a:t>How to use  CSS</a:t>
            </a:r>
            <a:endParaRPr lang="en-US" sz="3600" dirty="0"/>
          </a:p>
        </p:txBody>
      </p:sp>
      <p:sp>
        <p:nvSpPr>
          <p:cNvPr id="3" name="Text 1"/>
          <p:cNvSpPr/>
          <p:nvPr/>
        </p:nvSpPr>
        <p:spPr>
          <a:xfrm>
            <a:off x="641985" y="1444943"/>
            <a:ext cx="13346430" cy="293489"/>
          </a:xfrm>
          <a:prstGeom prst="rect">
            <a:avLst/>
          </a:prstGeom>
          <a:noFill/>
          <a:ln/>
        </p:spPr>
        <p:txBody>
          <a:bodyPr wrap="none" lIns="0" tIns="0" rIns="0" bIns="0" rtlCol="0" anchor="t"/>
          <a:lstStyle/>
          <a:p>
            <a:pPr marL="0" indent="0">
              <a:lnSpc>
                <a:spcPts val="2300"/>
              </a:lnSpc>
              <a:buNone/>
            </a:pPr>
            <a:r>
              <a:rPr lang="en-US" sz="1400" dirty="0">
                <a:solidFill>
                  <a:srgbClr val="E0D6DE"/>
                </a:solidFill>
                <a:latin typeface="Noto Sans TC" pitchFamily="34" charset="0"/>
                <a:ea typeface="Noto Sans TC" pitchFamily="34" charset="-122"/>
                <a:cs typeface="Noto Sans TC" pitchFamily="34" charset="-120"/>
              </a:rPr>
              <a:t>There are three main ways to use CSS, each with its own purpose and method of implementation. These types are:</a:t>
            </a:r>
            <a:endParaRPr lang="en-US" sz="1400" dirty="0"/>
          </a:p>
        </p:txBody>
      </p:sp>
      <p:sp>
        <p:nvSpPr>
          <p:cNvPr id="4" name="Text 2"/>
          <p:cNvSpPr/>
          <p:nvPr/>
        </p:nvSpPr>
        <p:spPr>
          <a:xfrm>
            <a:off x="641985" y="2128123"/>
            <a:ext cx="2293144" cy="286583"/>
          </a:xfrm>
          <a:prstGeom prst="rect">
            <a:avLst/>
          </a:prstGeom>
          <a:noFill/>
          <a:ln/>
        </p:spPr>
        <p:txBody>
          <a:bodyPr wrap="none" lIns="0" tIns="0" rIns="0" bIns="0" rtlCol="0" anchor="t"/>
          <a:lstStyle/>
          <a:p>
            <a:pPr marL="0" indent="0">
              <a:lnSpc>
                <a:spcPts val="2250"/>
              </a:lnSpc>
              <a:buNone/>
            </a:pPr>
            <a:r>
              <a:rPr lang="en-US" sz="1800" dirty="0">
                <a:solidFill>
                  <a:srgbClr val="97B8FF"/>
                </a:solidFill>
                <a:latin typeface="Sora" pitchFamily="34" charset="0"/>
                <a:ea typeface="Sora" pitchFamily="34" charset="-122"/>
                <a:cs typeface="Sora" pitchFamily="34" charset="-120"/>
              </a:rPr>
              <a:t>Inline CSS</a:t>
            </a:r>
            <a:endParaRPr lang="en-US" sz="1800" dirty="0"/>
          </a:p>
        </p:txBody>
      </p:sp>
      <p:sp>
        <p:nvSpPr>
          <p:cNvPr id="5" name="Text 3"/>
          <p:cNvSpPr/>
          <p:nvPr/>
        </p:nvSpPr>
        <p:spPr>
          <a:xfrm>
            <a:off x="641985" y="2598063"/>
            <a:ext cx="4150043" cy="880467"/>
          </a:xfrm>
          <a:prstGeom prst="rect">
            <a:avLst/>
          </a:prstGeom>
          <a:noFill/>
          <a:ln/>
        </p:spPr>
        <p:txBody>
          <a:bodyPr wrap="square" lIns="0" tIns="0" rIns="0" bIns="0" rtlCol="0" anchor="t"/>
          <a:lstStyle/>
          <a:p>
            <a:pPr marL="0" indent="0">
              <a:lnSpc>
                <a:spcPts val="2300"/>
              </a:lnSpc>
              <a:buNone/>
            </a:pPr>
            <a:r>
              <a:rPr lang="en-US" sz="1400" dirty="0">
                <a:solidFill>
                  <a:srgbClr val="E0D6DE"/>
                </a:solidFill>
                <a:latin typeface="Noto Sans TC" pitchFamily="34" charset="0"/>
                <a:ea typeface="Noto Sans TC" pitchFamily="34" charset="-122"/>
                <a:cs typeface="Noto Sans TC" pitchFamily="34" charset="-120"/>
              </a:rPr>
              <a:t>Inline CSS is applied directly within the HTML element itself using the style attribute. For instance:</a:t>
            </a:r>
            <a:endParaRPr lang="en-US" sz="1400" dirty="0"/>
          </a:p>
        </p:txBody>
      </p:sp>
      <p:sp>
        <p:nvSpPr>
          <p:cNvPr id="6" name="Shape 4"/>
          <p:cNvSpPr/>
          <p:nvPr/>
        </p:nvSpPr>
        <p:spPr>
          <a:xfrm>
            <a:off x="641985" y="3684865"/>
            <a:ext cx="4150043" cy="1155502"/>
          </a:xfrm>
          <a:prstGeom prst="roundRect">
            <a:avLst>
              <a:gd name="adj" fmla="val 2381"/>
            </a:avLst>
          </a:prstGeom>
          <a:solidFill>
            <a:srgbClr val="00184D"/>
          </a:solidFill>
          <a:ln/>
        </p:spPr>
      </p:sp>
      <p:sp>
        <p:nvSpPr>
          <p:cNvPr id="7" name="Shape 5"/>
          <p:cNvSpPr/>
          <p:nvPr/>
        </p:nvSpPr>
        <p:spPr>
          <a:xfrm>
            <a:off x="632817" y="3684865"/>
            <a:ext cx="4168378" cy="1155502"/>
          </a:xfrm>
          <a:prstGeom prst="roundRect">
            <a:avLst>
              <a:gd name="adj" fmla="val 2381"/>
            </a:avLst>
          </a:prstGeom>
          <a:solidFill>
            <a:srgbClr val="00184D"/>
          </a:solidFill>
          <a:ln/>
        </p:spPr>
      </p:sp>
      <p:sp>
        <p:nvSpPr>
          <p:cNvPr id="8" name="Text 6"/>
          <p:cNvSpPr/>
          <p:nvPr/>
        </p:nvSpPr>
        <p:spPr>
          <a:xfrm>
            <a:off x="816173" y="3822383"/>
            <a:ext cx="3801666" cy="880467"/>
          </a:xfrm>
          <a:prstGeom prst="rect">
            <a:avLst/>
          </a:prstGeom>
          <a:noFill/>
          <a:ln/>
        </p:spPr>
        <p:txBody>
          <a:bodyPr wrap="square" lIns="0" tIns="0" rIns="0" bIns="0" rtlCol="0" anchor="t"/>
          <a:lstStyle/>
          <a:p>
            <a:pPr marL="0" indent="0">
              <a:lnSpc>
                <a:spcPts val="2300"/>
              </a:lnSpc>
              <a:buNone/>
            </a:pPr>
            <a:r>
              <a:rPr lang="en-US" sz="1400" dirty="0">
                <a:solidFill>
                  <a:srgbClr val="E0D6DE"/>
                </a:solidFill>
                <a:highlight>
                  <a:srgbClr val="00184D"/>
                </a:highlight>
                <a:latin typeface="Consolas" pitchFamily="34" charset="0"/>
                <a:ea typeface="Consolas" pitchFamily="34" charset="-122"/>
                <a:cs typeface="Consolas" pitchFamily="34" charset="-120"/>
              </a:rPr>
              <a:t>&lt;p style="color: green;"&gt;This paragraph has green text.&lt;/p&gt;
</a:t>
            </a:r>
            <a:endParaRPr lang="en-US" sz="1400" dirty="0"/>
          </a:p>
        </p:txBody>
      </p:sp>
      <p:sp>
        <p:nvSpPr>
          <p:cNvPr id="9" name="Text 7"/>
          <p:cNvSpPr/>
          <p:nvPr/>
        </p:nvSpPr>
        <p:spPr>
          <a:xfrm>
            <a:off x="641985" y="5046702"/>
            <a:ext cx="4150043" cy="1173956"/>
          </a:xfrm>
          <a:prstGeom prst="rect">
            <a:avLst/>
          </a:prstGeom>
          <a:noFill/>
          <a:ln/>
        </p:spPr>
        <p:txBody>
          <a:bodyPr wrap="square" lIns="0" tIns="0" rIns="0" bIns="0" rtlCol="0" anchor="t"/>
          <a:lstStyle/>
          <a:p>
            <a:pPr marL="0" indent="0">
              <a:lnSpc>
                <a:spcPts val="2300"/>
              </a:lnSpc>
              <a:buNone/>
            </a:pPr>
            <a:r>
              <a:rPr lang="en-US" sz="1400" dirty="0">
                <a:solidFill>
                  <a:srgbClr val="E0D6DE"/>
                </a:solidFill>
                <a:latin typeface="Noto Sans TC" pitchFamily="34" charset="0"/>
                <a:ea typeface="Noto Sans TC" pitchFamily="34" charset="-122"/>
                <a:cs typeface="Noto Sans TC" pitchFamily="34" charset="-120"/>
              </a:rPr>
              <a:t>Inline CSS is useful for applying styles to individual elements, but can become unwieldy if you need to apply the same styles to multiple elements.</a:t>
            </a:r>
            <a:endParaRPr lang="en-US" sz="1400" dirty="0"/>
          </a:p>
        </p:txBody>
      </p:sp>
      <p:sp>
        <p:nvSpPr>
          <p:cNvPr id="10" name="Text 8"/>
          <p:cNvSpPr/>
          <p:nvPr/>
        </p:nvSpPr>
        <p:spPr>
          <a:xfrm>
            <a:off x="641985" y="6385679"/>
            <a:ext cx="4150043" cy="1173956"/>
          </a:xfrm>
          <a:prstGeom prst="rect">
            <a:avLst/>
          </a:prstGeom>
          <a:noFill/>
          <a:ln/>
        </p:spPr>
        <p:txBody>
          <a:bodyPr wrap="square" lIns="0" tIns="0" rIns="0" bIns="0" rtlCol="0" anchor="t"/>
          <a:lstStyle/>
          <a:p>
            <a:pPr marL="0" indent="0">
              <a:lnSpc>
                <a:spcPts val="2300"/>
              </a:lnSpc>
              <a:buNone/>
            </a:pPr>
            <a:r>
              <a:rPr lang="en-US" sz="1400" dirty="0">
                <a:solidFill>
                  <a:srgbClr val="E0D6DE"/>
                </a:solidFill>
                <a:latin typeface="Noto Sans TC" pitchFamily="34" charset="0"/>
                <a:ea typeface="Noto Sans TC" pitchFamily="34" charset="-122"/>
                <a:cs typeface="Noto Sans TC" pitchFamily="34" charset="-120"/>
              </a:rPr>
              <a:t>Inline styles are often used for specific, one-off styling adjustments, but they can make your code less maintainable and organized in the long run.</a:t>
            </a:r>
            <a:endParaRPr lang="en-US" sz="1400" dirty="0"/>
          </a:p>
        </p:txBody>
      </p:sp>
      <p:sp>
        <p:nvSpPr>
          <p:cNvPr id="11" name="Text 9"/>
          <p:cNvSpPr/>
          <p:nvPr/>
        </p:nvSpPr>
        <p:spPr>
          <a:xfrm>
            <a:off x="5247084" y="2128123"/>
            <a:ext cx="2293144" cy="286583"/>
          </a:xfrm>
          <a:prstGeom prst="rect">
            <a:avLst/>
          </a:prstGeom>
          <a:noFill/>
          <a:ln/>
        </p:spPr>
        <p:txBody>
          <a:bodyPr wrap="none" lIns="0" tIns="0" rIns="0" bIns="0" rtlCol="0" anchor="t"/>
          <a:lstStyle/>
          <a:p>
            <a:pPr marL="0" indent="0">
              <a:lnSpc>
                <a:spcPts val="2250"/>
              </a:lnSpc>
              <a:buNone/>
            </a:pPr>
            <a:r>
              <a:rPr lang="en-US" sz="1800" dirty="0">
                <a:solidFill>
                  <a:srgbClr val="97B8FF"/>
                </a:solidFill>
                <a:latin typeface="Sora" pitchFamily="34" charset="0"/>
                <a:ea typeface="Sora" pitchFamily="34" charset="-122"/>
                <a:cs typeface="Sora" pitchFamily="34" charset="-120"/>
              </a:rPr>
              <a:t>Internal CSS</a:t>
            </a:r>
            <a:endParaRPr lang="en-US" sz="1800" dirty="0"/>
          </a:p>
        </p:txBody>
      </p:sp>
      <p:sp>
        <p:nvSpPr>
          <p:cNvPr id="12" name="Text 10"/>
          <p:cNvSpPr/>
          <p:nvPr/>
        </p:nvSpPr>
        <p:spPr>
          <a:xfrm>
            <a:off x="5247084" y="2598063"/>
            <a:ext cx="4150043" cy="1482685"/>
          </a:xfrm>
          <a:prstGeom prst="rect">
            <a:avLst/>
          </a:prstGeom>
          <a:noFill/>
          <a:ln/>
        </p:spPr>
        <p:txBody>
          <a:bodyPr wrap="square" lIns="0" tIns="0" rIns="0" bIns="0" rtlCol="0" anchor="t"/>
          <a:lstStyle/>
          <a:p>
            <a:pPr marL="0" indent="0">
              <a:lnSpc>
                <a:spcPts val="2300"/>
              </a:lnSpc>
              <a:buNone/>
            </a:pPr>
            <a:r>
              <a:rPr lang="en-US" sz="1400" dirty="0">
                <a:solidFill>
                  <a:srgbClr val="E0D6DE"/>
                </a:solidFill>
                <a:latin typeface="Noto Sans TC" pitchFamily="34" charset="0"/>
                <a:ea typeface="Noto Sans TC" pitchFamily="34" charset="-122"/>
                <a:cs typeface="Noto Sans TC" pitchFamily="34" charset="-120"/>
              </a:rPr>
              <a:t>Internal CSS is defined within the </a:t>
            </a:r>
            <a:r>
              <a:rPr lang="en-US" sz="1400" dirty="0">
                <a:solidFill>
                  <a:srgbClr val="E0D6DE"/>
                </a:solidFill>
                <a:highlight>
                  <a:srgbClr val="00184D"/>
                </a:highlight>
                <a:latin typeface="Consolas" pitchFamily="34" charset="0"/>
                <a:ea typeface="Consolas" pitchFamily="34" charset="-122"/>
                <a:cs typeface="Consolas" pitchFamily="34" charset="-120"/>
              </a:rPr>
              <a:t>&lt;style&gt;</a:t>
            </a:r>
            <a:r>
              <a:rPr lang="en-US" sz="1400" dirty="0">
                <a:solidFill>
                  <a:srgbClr val="E0D6DE"/>
                </a:solidFill>
                <a:latin typeface="Noto Sans TC" pitchFamily="34" charset="0"/>
                <a:ea typeface="Noto Sans TC" pitchFamily="34" charset="-122"/>
                <a:cs typeface="Noto Sans TC" pitchFamily="34" charset="-120"/>
              </a:rPr>
              <a:t> tag, which is placed within the </a:t>
            </a:r>
            <a:r>
              <a:rPr lang="en-US" sz="1400" dirty="0">
                <a:solidFill>
                  <a:srgbClr val="E0D6DE"/>
                </a:solidFill>
                <a:highlight>
                  <a:srgbClr val="00184D"/>
                </a:highlight>
                <a:latin typeface="Consolas" pitchFamily="34" charset="0"/>
                <a:ea typeface="Consolas" pitchFamily="34" charset="-122"/>
                <a:cs typeface="Consolas" pitchFamily="34" charset="-120"/>
              </a:rPr>
              <a:t>&lt;head&gt;</a:t>
            </a:r>
            <a:r>
              <a:rPr lang="en-US" sz="1400" dirty="0">
                <a:solidFill>
                  <a:srgbClr val="E0D6DE"/>
                </a:solidFill>
                <a:latin typeface="Noto Sans TC" pitchFamily="34" charset="0"/>
                <a:ea typeface="Noto Sans TC" pitchFamily="34" charset="-122"/>
                <a:cs typeface="Noto Sans TC" pitchFamily="34" charset="-120"/>
              </a:rPr>
              <a:t> section of your HTML document. This allows you to centralize styling for the entire page. For example:</a:t>
            </a:r>
            <a:endParaRPr lang="en-US" sz="1400" dirty="0"/>
          </a:p>
        </p:txBody>
      </p:sp>
      <p:sp>
        <p:nvSpPr>
          <p:cNvPr id="13" name="Shape 11"/>
          <p:cNvSpPr/>
          <p:nvPr/>
        </p:nvSpPr>
        <p:spPr>
          <a:xfrm>
            <a:off x="5247084" y="4287083"/>
            <a:ext cx="4150043" cy="2035969"/>
          </a:xfrm>
          <a:prstGeom prst="roundRect">
            <a:avLst>
              <a:gd name="adj" fmla="val 1352"/>
            </a:avLst>
          </a:prstGeom>
          <a:solidFill>
            <a:srgbClr val="00184D"/>
          </a:solidFill>
          <a:ln/>
        </p:spPr>
      </p:sp>
      <p:sp>
        <p:nvSpPr>
          <p:cNvPr id="14" name="Shape 12"/>
          <p:cNvSpPr/>
          <p:nvPr/>
        </p:nvSpPr>
        <p:spPr>
          <a:xfrm>
            <a:off x="5237917" y="4287083"/>
            <a:ext cx="4168378" cy="2035969"/>
          </a:xfrm>
          <a:prstGeom prst="roundRect">
            <a:avLst>
              <a:gd name="adj" fmla="val 1352"/>
            </a:avLst>
          </a:prstGeom>
          <a:solidFill>
            <a:srgbClr val="00184D"/>
          </a:solidFill>
          <a:ln/>
        </p:spPr>
      </p:sp>
      <p:sp>
        <p:nvSpPr>
          <p:cNvPr id="15" name="Text 13"/>
          <p:cNvSpPr/>
          <p:nvPr/>
        </p:nvSpPr>
        <p:spPr>
          <a:xfrm>
            <a:off x="5421273" y="4424601"/>
            <a:ext cx="3801666" cy="1760934"/>
          </a:xfrm>
          <a:prstGeom prst="rect">
            <a:avLst/>
          </a:prstGeom>
          <a:noFill/>
          <a:ln/>
        </p:spPr>
        <p:txBody>
          <a:bodyPr wrap="square" lIns="0" tIns="0" rIns="0" bIns="0" rtlCol="0" anchor="t"/>
          <a:lstStyle/>
          <a:p>
            <a:pPr marL="0" indent="0">
              <a:lnSpc>
                <a:spcPts val="2300"/>
              </a:lnSpc>
              <a:buNone/>
            </a:pPr>
            <a:r>
              <a:rPr lang="en-US" sz="1400" dirty="0">
                <a:solidFill>
                  <a:srgbClr val="E0D6DE"/>
                </a:solidFill>
                <a:highlight>
                  <a:srgbClr val="00184D"/>
                </a:highlight>
                <a:latin typeface="Consolas" pitchFamily="34" charset="0"/>
                <a:ea typeface="Consolas" pitchFamily="34" charset="-122"/>
                <a:cs typeface="Consolas" pitchFamily="34" charset="-120"/>
              </a:rPr>
              <a:t>&lt;style&gt;
  p {
    color: blue;
  }
&lt;/style&gt;
</a:t>
            </a:r>
            <a:endParaRPr lang="en-US" sz="1400" dirty="0"/>
          </a:p>
        </p:txBody>
      </p:sp>
      <p:sp>
        <p:nvSpPr>
          <p:cNvPr id="16" name="Text 14"/>
          <p:cNvSpPr/>
          <p:nvPr/>
        </p:nvSpPr>
        <p:spPr>
          <a:xfrm>
            <a:off x="5247084" y="6529387"/>
            <a:ext cx="4150043" cy="880467"/>
          </a:xfrm>
          <a:prstGeom prst="rect">
            <a:avLst/>
          </a:prstGeom>
          <a:noFill/>
          <a:ln/>
        </p:spPr>
        <p:txBody>
          <a:bodyPr wrap="square" lIns="0" tIns="0" rIns="0" bIns="0" rtlCol="0" anchor="t"/>
          <a:lstStyle/>
          <a:p>
            <a:pPr marL="0" indent="0">
              <a:lnSpc>
                <a:spcPts val="2300"/>
              </a:lnSpc>
              <a:buNone/>
            </a:pPr>
            <a:r>
              <a:rPr lang="en-US" sz="1400" dirty="0">
                <a:solidFill>
                  <a:srgbClr val="E0D6DE"/>
                </a:solidFill>
                <a:latin typeface="Noto Sans TC" pitchFamily="34" charset="0"/>
                <a:ea typeface="Noto Sans TC" pitchFamily="34" charset="-122"/>
                <a:cs typeface="Noto Sans TC" pitchFamily="34" charset="-120"/>
              </a:rPr>
              <a:t>Internal styles are suitable for smaller projects or for applying styles to elements on a specific page.</a:t>
            </a:r>
            <a:endParaRPr lang="en-US" sz="1400" dirty="0"/>
          </a:p>
        </p:txBody>
      </p:sp>
      <p:sp>
        <p:nvSpPr>
          <p:cNvPr id="17" name="Text 15"/>
          <p:cNvSpPr/>
          <p:nvPr/>
        </p:nvSpPr>
        <p:spPr>
          <a:xfrm>
            <a:off x="9852184" y="2128123"/>
            <a:ext cx="2293144" cy="286583"/>
          </a:xfrm>
          <a:prstGeom prst="rect">
            <a:avLst/>
          </a:prstGeom>
          <a:noFill/>
          <a:ln/>
        </p:spPr>
        <p:txBody>
          <a:bodyPr wrap="none" lIns="0" tIns="0" rIns="0" bIns="0" rtlCol="0" anchor="t"/>
          <a:lstStyle/>
          <a:p>
            <a:pPr marL="0" indent="0">
              <a:lnSpc>
                <a:spcPts val="2250"/>
              </a:lnSpc>
              <a:buNone/>
            </a:pPr>
            <a:r>
              <a:rPr lang="en-US" sz="1800" dirty="0">
                <a:solidFill>
                  <a:srgbClr val="97B8FF"/>
                </a:solidFill>
                <a:latin typeface="Sora" pitchFamily="34" charset="0"/>
                <a:ea typeface="Sora" pitchFamily="34" charset="-122"/>
                <a:cs typeface="Sora" pitchFamily="34" charset="-120"/>
              </a:rPr>
              <a:t>External CSS</a:t>
            </a:r>
            <a:endParaRPr lang="en-US" sz="1800" dirty="0"/>
          </a:p>
        </p:txBody>
      </p:sp>
      <p:sp>
        <p:nvSpPr>
          <p:cNvPr id="18" name="Text 16"/>
          <p:cNvSpPr/>
          <p:nvPr/>
        </p:nvSpPr>
        <p:spPr>
          <a:xfrm>
            <a:off x="9852184" y="2598063"/>
            <a:ext cx="4150043" cy="888087"/>
          </a:xfrm>
          <a:prstGeom prst="rect">
            <a:avLst/>
          </a:prstGeom>
          <a:noFill/>
          <a:ln/>
        </p:spPr>
        <p:txBody>
          <a:bodyPr wrap="square" lIns="0" tIns="0" rIns="0" bIns="0" rtlCol="0" anchor="t"/>
          <a:lstStyle/>
          <a:p>
            <a:pPr marL="0" indent="0">
              <a:lnSpc>
                <a:spcPts val="2300"/>
              </a:lnSpc>
              <a:buNone/>
            </a:pPr>
            <a:r>
              <a:rPr lang="en-US" sz="1400" dirty="0">
                <a:solidFill>
                  <a:srgbClr val="E0D6DE"/>
                </a:solidFill>
                <a:latin typeface="Noto Sans TC" pitchFamily="34" charset="0"/>
                <a:ea typeface="Noto Sans TC" pitchFamily="34" charset="-122"/>
                <a:cs typeface="Noto Sans TC" pitchFamily="34" charset="-120"/>
              </a:rPr>
              <a:t>External CSS is stored in a separate file with the .css extension, which is linked to your HTML document using the </a:t>
            </a:r>
            <a:r>
              <a:rPr lang="en-US" sz="1400" dirty="0">
                <a:solidFill>
                  <a:srgbClr val="E0D6DE"/>
                </a:solidFill>
                <a:highlight>
                  <a:srgbClr val="00184D"/>
                </a:highlight>
                <a:latin typeface="Consolas" pitchFamily="34" charset="0"/>
                <a:ea typeface="Consolas" pitchFamily="34" charset="-122"/>
                <a:cs typeface="Consolas" pitchFamily="34" charset="-120"/>
              </a:rPr>
              <a:t>&lt;link&gt;</a:t>
            </a:r>
            <a:r>
              <a:rPr lang="en-US" sz="1400" dirty="0">
                <a:solidFill>
                  <a:srgbClr val="E0D6DE"/>
                </a:solidFill>
                <a:latin typeface="Noto Sans TC" pitchFamily="34" charset="0"/>
                <a:ea typeface="Noto Sans TC" pitchFamily="34" charset="-122"/>
                <a:cs typeface="Noto Sans TC" pitchFamily="34" charset="-120"/>
              </a:rPr>
              <a:t> tag. For example:</a:t>
            </a:r>
            <a:endParaRPr lang="en-US" sz="1400" dirty="0"/>
          </a:p>
        </p:txBody>
      </p:sp>
      <p:sp>
        <p:nvSpPr>
          <p:cNvPr id="19" name="Shape 17"/>
          <p:cNvSpPr/>
          <p:nvPr/>
        </p:nvSpPr>
        <p:spPr>
          <a:xfrm>
            <a:off x="9852184" y="3692485"/>
            <a:ext cx="4150043" cy="568523"/>
          </a:xfrm>
          <a:prstGeom prst="roundRect">
            <a:avLst>
              <a:gd name="adj" fmla="val 4840"/>
            </a:avLst>
          </a:prstGeom>
          <a:solidFill>
            <a:srgbClr val="00184D"/>
          </a:solidFill>
          <a:ln/>
        </p:spPr>
      </p:sp>
      <p:sp>
        <p:nvSpPr>
          <p:cNvPr id="20" name="Shape 18"/>
          <p:cNvSpPr/>
          <p:nvPr/>
        </p:nvSpPr>
        <p:spPr>
          <a:xfrm>
            <a:off x="9843016" y="3692485"/>
            <a:ext cx="4168378" cy="568523"/>
          </a:xfrm>
          <a:prstGeom prst="roundRect">
            <a:avLst>
              <a:gd name="adj" fmla="val 4840"/>
            </a:avLst>
          </a:prstGeom>
          <a:solidFill>
            <a:srgbClr val="00184D"/>
          </a:solidFill>
          <a:ln/>
        </p:spPr>
      </p:sp>
      <p:sp>
        <p:nvSpPr>
          <p:cNvPr id="21" name="Text 19"/>
          <p:cNvSpPr/>
          <p:nvPr/>
        </p:nvSpPr>
        <p:spPr>
          <a:xfrm>
            <a:off x="10026372" y="3830003"/>
            <a:ext cx="3801666" cy="293489"/>
          </a:xfrm>
          <a:prstGeom prst="rect">
            <a:avLst/>
          </a:prstGeom>
          <a:noFill/>
          <a:ln/>
        </p:spPr>
        <p:txBody>
          <a:bodyPr wrap="none" lIns="0" tIns="0" rIns="0" bIns="0" rtlCol="0" anchor="t"/>
          <a:lstStyle/>
          <a:p>
            <a:pPr marL="0" indent="0">
              <a:lnSpc>
                <a:spcPts val="2300"/>
              </a:lnSpc>
              <a:buNone/>
            </a:pPr>
            <a:r>
              <a:rPr lang="en-US" sz="1400" dirty="0">
                <a:solidFill>
                  <a:srgbClr val="E0D6DE"/>
                </a:solidFill>
                <a:highlight>
                  <a:srgbClr val="00184D"/>
                </a:highlight>
                <a:latin typeface="Consolas" pitchFamily="34" charset="0"/>
                <a:ea typeface="Consolas" pitchFamily="34" charset="-122"/>
                <a:cs typeface="Consolas" pitchFamily="34" charset="-120"/>
              </a:rPr>
              <a:t>&lt;link rel="stylesheet" href="styles.css" &gt;</a:t>
            </a:r>
            <a:endParaRPr lang="en-US" sz="1400" dirty="0"/>
          </a:p>
        </p:txBody>
      </p:sp>
      <p:sp>
        <p:nvSpPr>
          <p:cNvPr id="22" name="Text 20"/>
          <p:cNvSpPr/>
          <p:nvPr/>
        </p:nvSpPr>
        <p:spPr>
          <a:xfrm>
            <a:off x="9852184" y="4467344"/>
            <a:ext cx="4150043" cy="1173956"/>
          </a:xfrm>
          <a:prstGeom prst="rect">
            <a:avLst/>
          </a:prstGeom>
          <a:noFill/>
          <a:ln/>
        </p:spPr>
        <p:txBody>
          <a:bodyPr wrap="square" lIns="0" tIns="0" rIns="0" bIns="0" rtlCol="0" anchor="t"/>
          <a:lstStyle/>
          <a:p>
            <a:pPr marL="0" indent="0">
              <a:lnSpc>
                <a:spcPts val="2300"/>
              </a:lnSpc>
              <a:buNone/>
            </a:pPr>
            <a:r>
              <a:rPr lang="en-US" sz="1400" dirty="0">
                <a:solidFill>
                  <a:srgbClr val="E0D6DE"/>
                </a:solidFill>
                <a:latin typeface="Noto Sans TC" pitchFamily="34" charset="0"/>
                <a:ea typeface="Noto Sans TC" pitchFamily="34" charset="-122"/>
                <a:cs typeface="Noto Sans TC" pitchFamily="34" charset="-120"/>
              </a:rPr>
              <a:t>This approach is best for larger projects or when you need to apply the same styles to multiple pages, as it improves code organization and maintainability.</a:t>
            </a:r>
            <a:endParaRPr lang="en-US" sz="1400" dirty="0"/>
          </a:p>
        </p:txBody>
      </p:sp>
      <p:sp>
        <p:nvSpPr>
          <p:cNvPr id="23" name="Rectangle 22">
            <a:extLst>
              <a:ext uri="{FF2B5EF4-FFF2-40B4-BE49-F238E27FC236}">
                <a16:creationId xmlns:a16="http://schemas.microsoft.com/office/drawing/2014/main" id="{CF62B1B9-E71A-0BCF-9B15-80EB9FD1445A}"/>
              </a:ext>
            </a:extLst>
          </p:cNvPr>
          <p:cNvSpPr/>
          <p:nvPr/>
        </p:nvSpPr>
        <p:spPr>
          <a:xfrm>
            <a:off x="12791209" y="7803573"/>
            <a:ext cx="1704109" cy="290945"/>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75454"/>
          </a:xfrm>
          <a:prstGeom prst="rect">
            <a:avLst/>
          </a:prstGeom>
        </p:spPr>
      </p:pic>
      <p:pic>
        <p:nvPicPr>
          <p:cNvPr id="3" name="Image 1" descr="preencoded.png"/>
          <p:cNvPicPr>
            <a:picLocks noChangeAspect="1"/>
          </p:cNvPicPr>
          <p:nvPr/>
        </p:nvPicPr>
        <p:blipFill>
          <a:blip r:embed="rId4"/>
          <a:stretch>
            <a:fillRect/>
          </a:stretch>
        </p:blipFill>
        <p:spPr>
          <a:xfrm>
            <a:off x="5759648" y="243007"/>
            <a:ext cx="3110984" cy="1944410"/>
          </a:xfrm>
          <a:prstGeom prst="rect">
            <a:avLst/>
          </a:prstGeom>
        </p:spPr>
      </p:pic>
      <p:sp>
        <p:nvSpPr>
          <p:cNvPr id="4" name="Text 0"/>
          <p:cNvSpPr/>
          <p:nvPr/>
        </p:nvSpPr>
        <p:spPr>
          <a:xfrm>
            <a:off x="680442" y="2967038"/>
            <a:ext cx="4860965" cy="607576"/>
          </a:xfrm>
          <a:prstGeom prst="rect">
            <a:avLst/>
          </a:prstGeom>
          <a:noFill/>
          <a:ln/>
        </p:spPr>
        <p:txBody>
          <a:bodyPr wrap="none" lIns="0" tIns="0" rIns="0" bIns="0" rtlCol="0" anchor="t"/>
          <a:lstStyle/>
          <a:p>
            <a:pPr marL="0" indent="0">
              <a:lnSpc>
                <a:spcPts val="4750"/>
              </a:lnSpc>
              <a:buNone/>
            </a:pPr>
            <a:r>
              <a:rPr lang="en-US" sz="3800" dirty="0">
                <a:solidFill>
                  <a:srgbClr val="97B8FF"/>
                </a:solidFill>
                <a:latin typeface="Sora" pitchFamily="34" charset="0"/>
                <a:ea typeface="Sora" pitchFamily="34" charset="-122"/>
                <a:cs typeface="Sora" pitchFamily="34" charset="-120"/>
              </a:rPr>
              <a:t>Inline CSS</a:t>
            </a:r>
            <a:endParaRPr lang="en-US" sz="3800" dirty="0"/>
          </a:p>
        </p:txBody>
      </p:sp>
      <p:sp>
        <p:nvSpPr>
          <p:cNvPr id="5" name="Text 1"/>
          <p:cNvSpPr/>
          <p:nvPr/>
        </p:nvSpPr>
        <p:spPr>
          <a:xfrm>
            <a:off x="680442" y="3866198"/>
            <a:ext cx="13269516" cy="621983"/>
          </a:xfrm>
          <a:prstGeom prst="rect">
            <a:avLst/>
          </a:prstGeom>
          <a:noFill/>
          <a:ln/>
        </p:spPr>
        <p:txBody>
          <a:bodyPr wrap="square" lIns="0" tIns="0" rIns="0" bIns="0" rtlCol="0" anchor="t"/>
          <a:lstStyle/>
          <a:p>
            <a:pPr marL="0" indent="0">
              <a:lnSpc>
                <a:spcPts val="2400"/>
              </a:lnSpc>
              <a:buNone/>
            </a:pPr>
            <a:r>
              <a:rPr lang="en-US" sz="1500" dirty="0">
                <a:solidFill>
                  <a:srgbClr val="E0D6DE"/>
                </a:solidFill>
                <a:latin typeface="Noto Sans TC" pitchFamily="34" charset="0"/>
                <a:ea typeface="Noto Sans TC" pitchFamily="34" charset="-122"/>
                <a:cs typeface="Noto Sans TC" pitchFamily="34" charset="-120"/>
              </a:rPr>
              <a:t>Inline CSS is applied directly within the HTML element using the style attribute. This method offers a simple way to style individual elements with minimal code, but it has limitations. Here's a breakdown:</a:t>
            </a:r>
            <a:endParaRPr lang="en-US" sz="1500" dirty="0"/>
          </a:p>
        </p:txBody>
      </p:sp>
      <p:sp>
        <p:nvSpPr>
          <p:cNvPr id="6" name="Shape 2"/>
          <p:cNvSpPr/>
          <p:nvPr/>
        </p:nvSpPr>
        <p:spPr>
          <a:xfrm>
            <a:off x="680442" y="4706898"/>
            <a:ext cx="4293513" cy="2986088"/>
          </a:xfrm>
          <a:prstGeom prst="roundRect">
            <a:avLst>
              <a:gd name="adj" fmla="val 977"/>
            </a:avLst>
          </a:prstGeom>
          <a:solidFill>
            <a:srgbClr val="26262B"/>
          </a:solidFill>
          <a:ln/>
        </p:spPr>
      </p:sp>
      <p:sp>
        <p:nvSpPr>
          <p:cNvPr id="7" name="Text 3"/>
          <p:cNvSpPr/>
          <p:nvPr/>
        </p:nvSpPr>
        <p:spPr>
          <a:xfrm>
            <a:off x="874871" y="4901327"/>
            <a:ext cx="2430423" cy="303728"/>
          </a:xfrm>
          <a:prstGeom prst="rect">
            <a:avLst/>
          </a:prstGeom>
          <a:noFill/>
          <a:ln/>
        </p:spPr>
        <p:txBody>
          <a:bodyPr wrap="none" lIns="0" tIns="0" rIns="0" bIns="0" rtlCol="0" anchor="t"/>
          <a:lstStyle/>
          <a:p>
            <a:pPr marL="0" indent="0">
              <a:lnSpc>
                <a:spcPts val="2350"/>
              </a:lnSpc>
              <a:buNone/>
            </a:pPr>
            <a:r>
              <a:rPr lang="en-US" sz="1900" dirty="0">
                <a:solidFill>
                  <a:srgbClr val="E0D6DE"/>
                </a:solidFill>
                <a:latin typeface="Sora" pitchFamily="34" charset="0"/>
                <a:ea typeface="Sora" pitchFamily="34" charset="-122"/>
                <a:cs typeface="Sora" pitchFamily="34" charset="-120"/>
              </a:rPr>
              <a:t>Advantages</a:t>
            </a:r>
            <a:endParaRPr lang="en-US" sz="1900" dirty="0"/>
          </a:p>
        </p:txBody>
      </p:sp>
      <p:sp>
        <p:nvSpPr>
          <p:cNvPr id="8" name="Text 4"/>
          <p:cNvSpPr/>
          <p:nvPr/>
        </p:nvSpPr>
        <p:spPr>
          <a:xfrm>
            <a:off x="874871" y="5321617"/>
            <a:ext cx="3904655" cy="932974"/>
          </a:xfrm>
          <a:prstGeom prst="rect">
            <a:avLst/>
          </a:prstGeom>
          <a:noFill/>
          <a:ln/>
        </p:spPr>
        <p:txBody>
          <a:bodyPr wrap="square" lIns="0" tIns="0" rIns="0" bIns="0" rtlCol="0" anchor="t"/>
          <a:lstStyle/>
          <a:p>
            <a:pPr marL="0" indent="0">
              <a:lnSpc>
                <a:spcPts val="2400"/>
              </a:lnSpc>
              <a:buNone/>
            </a:pPr>
            <a:r>
              <a:rPr lang="en-US" sz="1500" dirty="0">
                <a:solidFill>
                  <a:srgbClr val="E0D6DE"/>
                </a:solidFill>
                <a:latin typeface="Noto Sans TC" pitchFamily="34" charset="0"/>
                <a:ea typeface="Noto Sans TC" pitchFamily="34" charset="-122"/>
                <a:cs typeface="Noto Sans TC" pitchFamily="34" charset="-120"/>
              </a:rPr>
              <a:t>Inline CSS is easy to use, especially for single instances of specific styling. It doesn't require any separate CSS files.</a:t>
            </a:r>
            <a:endParaRPr lang="en-US" sz="1500" dirty="0"/>
          </a:p>
        </p:txBody>
      </p:sp>
      <p:sp>
        <p:nvSpPr>
          <p:cNvPr id="9" name="Shape 5"/>
          <p:cNvSpPr/>
          <p:nvPr/>
        </p:nvSpPr>
        <p:spPr>
          <a:xfrm>
            <a:off x="5168384" y="4706898"/>
            <a:ext cx="4293513" cy="2986088"/>
          </a:xfrm>
          <a:prstGeom prst="roundRect">
            <a:avLst>
              <a:gd name="adj" fmla="val 977"/>
            </a:avLst>
          </a:prstGeom>
          <a:solidFill>
            <a:srgbClr val="26262B"/>
          </a:solidFill>
          <a:ln/>
        </p:spPr>
      </p:sp>
      <p:sp>
        <p:nvSpPr>
          <p:cNvPr id="10" name="Text 6"/>
          <p:cNvSpPr/>
          <p:nvPr/>
        </p:nvSpPr>
        <p:spPr>
          <a:xfrm>
            <a:off x="5362813" y="4901327"/>
            <a:ext cx="2430423" cy="303728"/>
          </a:xfrm>
          <a:prstGeom prst="rect">
            <a:avLst/>
          </a:prstGeom>
          <a:noFill/>
          <a:ln/>
        </p:spPr>
        <p:txBody>
          <a:bodyPr wrap="none" lIns="0" tIns="0" rIns="0" bIns="0" rtlCol="0" anchor="t"/>
          <a:lstStyle/>
          <a:p>
            <a:pPr marL="0" indent="0">
              <a:lnSpc>
                <a:spcPts val="2350"/>
              </a:lnSpc>
              <a:buNone/>
            </a:pPr>
            <a:r>
              <a:rPr lang="en-US" sz="1900" dirty="0">
                <a:solidFill>
                  <a:srgbClr val="E0D6DE"/>
                </a:solidFill>
                <a:latin typeface="Sora" pitchFamily="34" charset="0"/>
                <a:ea typeface="Sora" pitchFamily="34" charset="-122"/>
                <a:cs typeface="Sora" pitchFamily="34" charset="-120"/>
              </a:rPr>
              <a:t>Disadvantages</a:t>
            </a:r>
            <a:endParaRPr lang="en-US" sz="1900" dirty="0"/>
          </a:p>
        </p:txBody>
      </p:sp>
      <p:sp>
        <p:nvSpPr>
          <p:cNvPr id="11" name="Text 7"/>
          <p:cNvSpPr/>
          <p:nvPr/>
        </p:nvSpPr>
        <p:spPr>
          <a:xfrm>
            <a:off x="5362813" y="5321617"/>
            <a:ext cx="3904655" cy="2176939"/>
          </a:xfrm>
          <a:prstGeom prst="rect">
            <a:avLst/>
          </a:prstGeom>
          <a:noFill/>
          <a:ln/>
        </p:spPr>
        <p:txBody>
          <a:bodyPr wrap="square" lIns="0" tIns="0" rIns="0" bIns="0" rtlCol="0" anchor="t"/>
          <a:lstStyle/>
          <a:p>
            <a:pPr marL="0" indent="0">
              <a:lnSpc>
                <a:spcPts val="2400"/>
              </a:lnSpc>
              <a:buNone/>
            </a:pPr>
            <a:r>
              <a:rPr lang="en-US" sz="1500" dirty="0">
                <a:solidFill>
                  <a:srgbClr val="E0D6DE"/>
                </a:solidFill>
                <a:latin typeface="Noto Sans TC" pitchFamily="34" charset="0"/>
                <a:ea typeface="Noto Sans TC" pitchFamily="34" charset="-122"/>
                <a:cs typeface="Noto Sans TC" pitchFamily="34" charset="-120"/>
              </a:rPr>
              <a:t>Inline styles can make your HTML code cluttered and difficult to maintain, especially for larger projects. It's challenging to reuse styles across multiple elements. Additionally, inline styles can lead to a lack of consistency in styling throughout your website.</a:t>
            </a:r>
            <a:endParaRPr lang="en-US" sz="1500" dirty="0"/>
          </a:p>
        </p:txBody>
      </p:sp>
      <p:sp>
        <p:nvSpPr>
          <p:cNvPr id="12" name="Shape 8"/>
          <p:cNvSpPr/>
          <p:nvPr/>
        </p:nvSpPr>
        <p:spPr>
          <a:xfrm>
            <a:off x="9656326" y="4706898"/>
            <a:ext cx="4293513" cy="2986088"/>
          </a:xfrm>
          <a:prstGeom prst="roundRect">
            <a:avLst>
              <a:gd name="adj" fmla="val 977"/>
            </a:avLst>
          </a:prstGeom>
          <a:solidFill>
            <a:srgbClr val="26262B"/>
          </a:solidFill>
          <a:ln/>
        </p:spPr>
      </p:sp>
      <p:sp>
        <p:nvSpPr>
          <p:cNvPr id="13" name="Text 9"/>
          <p:cNvSpPr/>
          <p:nvPr/>
        </p:nvSpPr>
        <p:spPr>
          <a:xfrm>
            <a:off x="9850755" y="4901327"/>
            <a:ext cx="2430423" cy="303728"/>
          </a:xfrm>
          <a:prstGeom prst="rect">
            <a:avLst/>
          </a:prstGeom>
          <a:noFill/>
          <a:ln/>
        </p:spPr>
        <p:txBody>
          <a:bodyPr wrap="none" lIns="0" tIns="0" rIns="0" bIns="0" rtlCol="0" anchor="t"/>
          <a:lstStyle/>
          <a:p>
            <a:pPr marL="0" indent="0">
              <a:lnSpc>
                <a:spcPts val="2350"/>
              </a:lnSpc>
              <a:buNone/>
            </a:pPr>
            <a:r>
              <a:rPr lang="en-US" sz="1900" dirty="0">
                <a:solidFill>
                  <a:srgbClr val="E0D6DE"/>
                </a:solidFill>
                <a:latin typeface="Sora" pitchFamily="34" charset="0"/>
                <a:ea typeface="Sora" pitchFamily="34" charset="-122"/>
                <a:cs typeface="Sora" pitchFamily="34" charset="-120"/>
              </a:rPr>
              <a:t>When to Use</a:t>
            </a:r>
            <a:endParaRPr lang="en-US" sz="1900" dirty="0"/>
          </a:p>
        </p:txBody>
      </p:sp>
      <p:sp>
        <p:nvSpPr>
          <p:cNvPr id="14" name="Text 10"/>
          <p:cNvSpPr/>
          <p:nvPr/>
        </p:nvSpPr>
        <p:spPr>
          <a:xfrm>
            <a:off x="9850755" y="5321617"/>
            <a:ext cx="3904655" cy="1554956"/>
          </a:xfrm>
          <a:prstGeom prst="rect">
            <a:avLst/>
          </a:prstGeom>
          <a:noFill/>
          <a:ln/>
        </p:spPr>
        <p:txBody>
          <a:bodyPr wrap="square" lIns="0" tIns="0" rIns="0" bIns="0" rtlCol="0" anchor="t"/>
          <a:lstStyle/>
          <a:p>
            <a:pPr marL="0" indent="0">
              <a:lnSpc>
                <a:spcPts val="2400"/>
              </a:lnSpc>
              <a:buNone/>
            </a:pPr>
            <a:r>
              <a:rPr lang="en-US" sz="1500" dirty="0">
                <a:solidFill>
                  <a:srgbClr val="E0D6DE"/>
                </a:solidFill>
                <a:latin typeface="Noto Sans TC" pitchFamily="34" charset="0"/>
                <a:ea typeface="Noto Sans TC" pitchFamily="34" charset="-122"/>
                <a:cs typeface="Noto Sans TC" pitchFamily="34" charset="-120"/>
              </a:rPr>
              <a:t>Inline CSS is best suited for quick, specific styling changes or when you need to apply a unique style to a single element, like a button or an image, without impacting other elements.</a:t>
            </a:r>
            <a:endParaRPr lang="en-US" sz="1500" dirty="0"/>
          </a:p>
        </p:txBody>
      </p:sp>
      <p:sp>
        <p:nvSpPr>
          <p:cNvPr id="16" name="Rectangle 15">
            <a:extLst>
              <a:ext uri="{FF2B5EF4-FFF2-40B4-BE49-F238E27FC236}">
                <a16:creationId xmlns:a16="http://schemas.microsoft.com/office/drawing/2014/main" id="{576016A2-266B-AE21-0120-7C4DE92147DB}"/>
              </a:ext>
            </a:extLst>
          </p:cNvPr>
          <p:cNvSpPr/>
          <p:nvPr/>
        </p:nvSpPr>
        <p:spPr>
          <a:xfrm>
            <a:off x="12780818" y="7772400"/>
            <a:ext cx="1745673" cy="36368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18718" y="1738193"/>
            <a:ext cx="5048845" cy="4753094"/>
          </a:xfrm>
          <a:prstGeom prst="rect">
            <a:avLst/>
          </a:prstGeom>
        </p:spPr>
      </p:pic>
      <p:sp>
        <p:nvSpPr>
          <p:cNvPr id="4" name="Text 0"/>
          <p:cNvSpPr/>
          <p:nvPr/>
        </p:nvSpPr>
        <p:spPr>
          <a:xfrm>
            <a:off x="6098857" y="742474"/>
            <a:ext cx="4375190" cy="546854"/>
          </a:xfrm>
          <a:prstGeom prst="rect">
            <a:avLst/>
          </a:prstGeom>
          <a:noFill/>
          <a:ln/>
        </p:spPr>
        <p:txBody>
          <a:bodyPr wrap="none" lIns="0" tIns="0" rIns="0" bIns="0" rtlCol="0" anchor="t"/>
          <a:lstStyle/>
          <a:p>
            <a:pPr marL="0" indent="0">
              <a:lnSpc>
                <a:spcPts val="4300"/>
              </a:lnSpc>
              <a:buNone/>
            </a:pPr>
            <a:r>
              <a:rPr lang="en-US" sz="3400" dirty="0">
                <a:solidFill>
                  <a:srgbClr val="97B8FF"/>
                </a:solidFill>
                <a:latin typeface="Sora" pitchFamily="34" charset="0"/>
                <a:ea typeface="Sora" pitchFamily="34" charset="-122"/>
                <a:cs typeface="Sora" pitchFamily="34" charset="-120"/>
              </a:rPr>
              <a:t>Internal CSS</a:t>
            </a:r>
            <a:endParaRPr lang="en-US" sz="3400" dirty="0"/>
          </a:p>
        </p:txBody>
      </p:sp>
      <p:sp>
        <p:nvSpPr>
          <p:cNvPr id="5" name="Text 1"/>
          <p:cNvSpPr/>
          <p:nvPr/>
        </p:nvSpPr>
        <p:spPr>
          <a:xfrm>
            <a:off x="6098857" y="1551742"/>
            <a:ext cx="7919085" cy="847725"/>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Internal CSS is defined within the </a:t>
            </a:r>
            <a:r>
              <a:rPr lang="en-US" sz="1350" dirty="0">
                <a:solidFill>
                  <a:srgbClr val="E0D6DE"/>
                </a:solidFill>
                <a:highlight>
                  <a:srgbClr val="00184D"/>
                </a:highlight>
                <a:latin typeface="Consolas" pitchFamily="34" charset="0"/>
                <a:ea typeface="Consolas" pitchFamily="34" charset="-122"/>
                <a:cs typeface="Consolas" pitchFamily="34" charset="-120"/>
              </a:rPr>
              <a:t>&lt;style&gt;</a:t>
            </a:r>
            <a:r>
              <a:rPr lang="en-US" sz="1350" dirty="0">
                <a:solidFill>
                  <a:srgbClr val="E0D6DE"/>
                </a:solidFill>
                <a:latin typeface="Noto Sans TC" pitchFamily="34" charset="0"/>
                <a:ea typeface="Noto Sans TC" pitchFamily="34" charset="-122"/>
                <a:cs typeface="Noto Sans TC" pitchFamily="34" charset="-120"/>
              </a:rPr>
              <a:t> tag, which is placed within the </a:t>
            </a:r>
            <a:r>
              <a:rPr lang="en-US" sz="1350" dirty="0">
                <a:solidFill>
                  <a:srgbClr val="E0D6DE"/>
                </a:solidFill>
                <a:highlight>
                  <a:srgbClr val="00184D"/>
                </a:highlight>
                <a:latin typeface="Consolas" pitchFamily="34" charset="0"/>
                <a:ea typeface="Consolas" pitchFamily="34" charset="-122"/>
                <a:cs typeface="Consolas" pitchFamily="34" charset="-120"/>
              </a:rPr>
              <a:t>&lt;head&gt;</a:t>
            </a:r>
            <a:r>
              <a:rPr lang="en-US" sz="1350" dirty="0">
                <a:solidFill>
                  <a:srgbClr val="E0D6DE"/>
                </a:solidFill>
                <a:latin typeface="Noto Sans TC" pitchFamily="34" charset="0"/>
                <a:ea typeface="Noto Sans TC" pitchFamily="34" charset="-122"/>
                <a:cs typeface="Noto Sans TC" pitchFamily="34" charset="-120"/>
              </a:rPr>
              <a:t> section of your HTML document. This approach allows you to centralize styling rules for a single HTML page. Let's explore its key aspects:</a:t>
            </a:r>
            <a:endParaRPr lang="en-US" sz="1350" dirty="0"/>
          </a:p>
        </p:txBody>
      </p:sp>
      <p:sp>
        <p:nvSpPr>
          <p:cNvPr id="6" name="Shape 2"/>
          <p:cNvSpPr/>
          <p:nvPr/>
        </p:nvSpPr>
        <p:spPr>
          <a:xfrm>
            <a:off x="6098857" y="2596277"/>
            <a:ext cx="7919085" cy="4890849"/>
          </a:xfrm>
          <a:prstGeom prst="roundRect">
            <a:avLst>
              <a:gd name="adj" fmla="val 537"/>
            </a:avLst>
          </a:prstGeom>
          <a:noFill/>
          <a:ln w="7620">
            <a:solidFill>
              <a:srgbClr val="FFFFFF">
                <a:alpha val="24000"/>
              </a:srgbClr>
            </a:solidFill>
            <a:prstDash val="solid"/>
          </a:ln>
        </p:spPr>
      </p:sp>
      <p:sp>
        <p:nvSpPr>
          <p:cNvPr id="7" name="Shape 3"/>
          <p:cNvSpPr/>
          <p:nvPr/>
        </p:nvSpPr>
        <p:spPr>
          <a:xfrm>
            <a:off x="6106478" y="2603897"/>
            <a:ext cx="7903845" cy="1345168"/>
          </a:xfrm>
          <a:prstGeom prst="rect">
            <a:avLst/>
          </a:prstGeom>
          <a:solidFill>
            <a:srgbClr val="FFFFFF">
              <a:alpha val="4000"/>
            </a:srgbClr>
          </a:solidFill>
          <a:ln/>
        </p:spPr>
      </p:sp>
      <p:sp>
        <p:nvSpPr>
          <p:cNvPr id="8" name="Text 4"/>
          <p:cNvSpPr/>
          <p:nvPr/>
        </p:nvSpPr>
        <p:spPr>
          <a:xfrm>
            <a:off x="6281380" y="2716411"/>
            <a:ext cx="3598307" cy="280035"/>
          </a:xfrm>
          <a:prstGeom prst="rect">
            <a:avLst/>
          </a:prstGeom>
          <a:noFill/>
          <a:ln/>
        </p:spPr>
        <p:txBody>
          <a:bodyPr wrap="non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Advantages</a:t>
            </a:r>
            <a:endParaRPr lang="en-US" sz="1350" dirty="0"/>
          </a:p>
        </p:txBody>
      </p:sp>
      <p:sp>
        <p:nvSpPr>
          <p:cNvPr id="9" name="Text 5"/>
          <p:cNvSpPr/>
          <p:nvPr/>
        </p:nvSpPr>
        <p:spPr>
          <a:xfrm>
            <a:off x="10237113" y="2716411"/>
            <a:ext cx="3598307" cy="1120140"/>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Centralized styling for the entire page. More organized and maintainable than inline CSS. Can easily be reused across different elements within the same HTML document.</a:t>
            </a:r>
            <a:endParaRPr lang="en-US" sz="1350" dirty="0"/>
          </a:p>
        </p:txBody>
      </p:sp>
      <p:sp>
        <p:nvSpPr>
          <p:cNvPr id="10" name="Shape 6"/>
          <p:cNvSpPr/>
          <p:nvPr/>
        </p:nvSpPr>
        <p:spPr>
          <a:xfrm>
            <a:off x="6106478" y="3949065"/>
            <a:ext cx="7903845" cy="1625203"/>
          </a:xfrm>
          <a:prstGeom prst="rect">
            <a:avLst/>
          </a:prstGeom>
          <a:solidFill>
            <a:srgbClr val="000000">
              <a:alpha val="4000"/>
            </a:srgbClr>
          </a:solidFill>
          <a:ln/>
        </p:spPr>
      </p:sp>
      <p:sp>
        <p:nvSpPr>
          <p:cNvPr id="11" name="Text 7"/>
          <p:cNvSpPr/>
          <p:nvPr/>
        </p:nvSpPr>
        <p:spPr>
          <a:xfrm>
            <a:off x="6281380" y="4061579"/>
            <a:ext cx="3598307" cy="280035"/>
          </a:xfrm>
          <a:prstGeom prst="rect">
            <a:avLst/>
          </a:prstGeom>
          <a:noFill/>
          <a:ln/>
        </p:spPr>
        <p:txBody>
          <a:bodyPr wrap="non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Disadvantages</a:t>
            </a:r>
            <a:endParaRPr lang="en-US" sz="1350" dirty="0"/>
          </a:p>
        </p:txBody>
      </p:sp>
      <p:sp>
        <p:nvSpPr>
          <p:cNvPr id="12" name="Text 8"/>
          <p:cNvSpPr/>
          <p:nvPr/>
        </p:nvSpPr>
        <p:spPr>
          <a:xfrm>
            <a:off x="10237113" y="4061579"/>
            <a:ext cx="3598307" cy="1400175"/>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Limited to the HTML document it's placed in. Styling rules are not reusable across multiple HTML documents. Makes it harder to manage styles across a website when it grows in size.</a:t>
            </a:r>
            <a:endParaRPr lang="en-US" sz="1350" dirty="0"/>
          </a:p>
        </p:txBody>
      </p:sp>
      <p:sp>
        <p:nvSpPr>
          <p:cNvPr id="13" name="Shape 9"/>
          <p:cNvSpPr/>
          <p:nvPr/>
        </p:nvSpPr>
        <p:spPr>
          <a:xfrm>
            <a:off x="6106478" y="5574268"/>
            <a:ext cx="7903845" cy="1905238"/>
          </a:xfrm>
          <a:prstGeom prst="rect">
            <a:avLst/>
          </a:prstGeom>
          <a:solidFill>
            <a:srgbClr val="FFFFFF">
              <a:alpha val="4000"/>
            </a:srgbClr>
          </a:solidFill>
          <a:ln/>
        </p:spPr>
      </p:sp>
      <p:sp>
        <p:nvSpPr>
          <p:cNvPr id="14" name="Text 10"/>
          <p:cNvSpPr/>
          <p:nvPr/>
        </p:nvSpPr>
        <p:spPr>
          <a:xfrm>
            <a:off x="6281380" y="5686782"/>
            <a:ext cx="3598307" cy="280035"/>
          </a:xfrm>
          <a:prstGeom prst="rect">
            <a:avLst/>
          </a:prstGeom>
          <a:noFill/>
          <a:ln/>
        </p:spPr>
        <p:txBody>
          <a:bodyPr wrap="non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When to Use</a:t>
            </a:r>
            <a:endParaRPr lang="en-US" sz="1350" dirty="0"/>
          </a:p>
        </p:txBody>
      </p:sp>
      <p:sp>
        <p:nvSpPr>
          <p:cNvPr id="15" name="Text 11"/>
          <p:cNvSpPr/>
          <p:nvPr/>
        </p:nvSpPr>
        <p:spPr>
          <a:xfrm>
            <a:off x="10237113" y="5686782"/>
            <a:ext cx="3598307" cy="1680210"/>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Internal CSS is well-suited for smaller projects where styling needs are confined to a single page. It offers a good balance between code organization and maintainability while keeping styling within the context of a specific page.</a:t>
            </a:r>
            <a:endParaRPr lang="en-US" sz="1350" dirty="0"/>
          </a:p>
        </p:txBody>
      </p:sp>
      <p:sp>
        <p:nvSpPr>
          <p:cNvPr id="16" name="Rectangle 15">
            <a:extLst>
              <a:ext uri="{FF2B5EF4-FFF2-40B4-BE49-F238E27FC236}">
                <a16:creationId xmlns:a16="http://schemas.microsoft.com/office/drawing/2014/main" id="{64AC3CF1-1D5E-C71C-86F4-F25E032BC3A2}"/>
              </a:ext>
            </a:extLst>
          </p:cNvPr>
          <p:cNvSpPr/>
          <p:nvPr/>
        </p:nvSpPr>
        <p:spPr>
          <a:xfrm>
            <a:off x="12780818" y="7720446"/>
            <a:ext cx="1683327" cy="40524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17408" y="1589008"/>
            <a:ext cx="5051584" cy="5051584"/>
          </a:xfrm>
          <a:prstGeom prst="rect">
            <a:avLst/>
          </a:prstGeom>
        </p:spPr>
      </p:pic>
      <p:sp>
        <p:nvSpPr>
          <p:cNvPr id="4" name="Text 0"/>
          <p:cNvSpPr/>
          <p:nvPr/>
        </p:nvSpPr>
        <p:spPr>
          <a:xfrm>
            <a:off x="6095286" y="716161"/>
            <a:ext cx="4349710" cy="543639"/>
          </a:xfrm>
          <a:prstGeom prst="rect">
            <a:avLst/>
          </a:prstGeom>
          <a:noFill/>
          <a:ln/>
        </p:spPr>
        <p:txBody>
          <a:bodyPr wrap="none" lIns="0" tIns="0" rIns="0" bIns="0" rtlCol="0" anchor="t"/>
          <a:lstStyle/>
          <a:p>
            <a:pPr marL="0" indent="0">
              <a:lnSpc>
                <a:spcPts val="4250"/>
              </a:lnSpc>
              <a:buNone/>
            </a:pPr>
            <a:r>
              <a:rPr lang="en-US" sz="3400" dirty="0">
                <a:solidFill>
                  <a:srgbClr val="97B8FF"/>
                </a:solidFill>
                <a:latin typeface="Sora" pitchFamily="34" charset="0"/>
                <a:ea typeface="Sora" pitchFamily="34" charset="-122"/>
                <a:cs typeface="Sora" pitchFamily="34" charset="-120"/>
              </a:rPr>
              <a:t>External CSS</a:t>
            </a:r>
            <a:endParaRPr lang="en-US" sz="3400" dirty="0"/>
          </a:p>
        </p:txBody>
      </p:sp>
      <p:sp>
        <p:nvSpPr>
          <p:cNvPr id="5" name="Text 1"/>
          <p:cNvSpPr/>
          <p:nvPr/>
        </p:nvSpPr>
        <p:spPr>
          <a:xfrm>
            <a:off x="6095286" y="1520785"/>
            <a:ext cx="7926229" cy="842367"/>
          </a:xfrm>
          <a:prstGeom prst="rect">
            <a:avLst/>
          </a:prstGeom>
          <a:noFill/>
          <a:ln/>
        </p:spPr>
        <p:txBody>
          <a:bodyPr wrap="square" lIns="0" tIns="0" rIns="0" bIns="0" rtlCol="0" anchor="t"/>
          <a:lstStyle/>
          <a:p>
            <a:pPr marL="0" indent="0">
              <a:lnSpc>
                <a:spcPts val="2150"/>
              </a:lnSpc>
              <a:buNone/>
            </a:pPr>
            <a:r>
              <a:rPr lang="en-US" sz="1350" dirty="0">
                <a:solidFill>
                  <a:srgbClr val="E0D6DE"/>
                </a:solidFill>
                <a:latin typeface="Noto Sans TC" pitchFamily="34" charset="0"/>
                <a:ea typeface="Noto Sans TC" pitchFamily="34" charset="-122"/>
                <a:cs typeface="Noto Sans TC" pitchFamily="34" charset="-120"/>
              </a:rPr>
              <a:t>External CSS is the most common and recommended approach to styling websites, especially for larger projects. It involves creating separate CSS files with the .css extension and linking them to your HTML document using the </a:t>
            </a:r>
            <a:r>
              <a:rPr lang="en-US" sz="1350" dirty="0">
                <a:solidFill>
                  <a:srgbClr val="E0D6DE"/>
                </a:solidFill>
                <a:highlight>
                  <a:srgbClr val="00184D"/>
                </a:highlight>
                <a:latin typeface="Consolas" pitchFamily="34" charset="0"/>
                <a:ea typeface="Consolas" pitchFamily="34" charset="-122"/>
                <a:cs typeface="Consolas" pitchFamily="34" charset="-120"/>
              </a:rPr>
              <a:t>&lt;link&gt;</a:t>
            </a:r>
            <a:r>
              <a:rPr lang="en-US" sz="1350" dirty="0">
                <a:solidFill>
                  <a:srgbClr val="E0D6DE"/>
                </a:solidFill>
                <a:latin typeface="Noto Sans TC" pitchFamily="34" charset="0"/>
                <a:ea typeface="Noto Sans TC" pitchFamily="34" charset="-122"/>
                <a:cs typeface="Noto Sans TC" pitchFamily="34" charset="-120"/>
              </a:rPr>
              <a:t> tag. Let's delve into its benefits and considerations:</a:t>
            </a:r>
            <a:endParaRPr lang="en-US" sz="1350" dirty="0"/>
          </a:p>
        </p:txBody>
      </p:sp>
      <p:pic>
        <p:nvPicPr>
          <p:cNvPr id="6" name="Image 2" descr="preencoded.png"/>
          <p:cNvPicPr>
            <a:picLocks noChangeAspect="1"/>
          </p:cNvPicPr>
          <p:nvPr/>
        </p:nvPicPr>
        <p:blipFill>
          <a:blip r:embed="rId5"/>
          <a:stretch>
            <a:fillRect/>
          </a:stretch>
        </p:blipFill>
        <p:spPr>
          <a:xfrm>
            <a:off x="6095286" y="2558891"/>
            <a:ext cx="869871" cy="1837015"/>
          </a:xfrm>
          <a:prstGeom prst="rect">
            <a:avLst/>
          </a:prstGeom>
        </p:spPr>
      </p:pic>
      <p:sp>
        <p:nvSpPr>
          <p:cNvPr id="7" name="Text 2"/>
          <p:cNvSpPr/>
          <p:nvPr/>
        </p:nvSpPr>
        <p:spPr>
          <a:xfrm>
            <a:off x="7226141" y="2732842"/>
            <a:ext cx="2174796" cy="271820"/>
          </a:xfrm>
          <a:prstGeom prst="rect">
            <a:avLst/>
          </a:prstGeom>
          <a:noFill/>
          <a:ln/>
        </p:spPr>
        <p:txBody>
          <a:bodyPr wrap="none" lIns="0" tIns="0" rIns="0" bIns="0" rtlCol="0" anchor="t"/>
          <a:lstStyle/>
          <a:p>
            <a:pPr marL="0" indent="0" algn="l">
              <a:lnSpc>
                <a:spcPts val="2100"/>
              </a:lnSpc>
              <a:buNone/>
            </a:pPr>
            <a:r>
              <a:rPr lang="en-US" sz="1700" dirty="0">
                <a:solidFill>
                  <a:srgbClr val="E0D6DE"/>
                </a:solidFill>
                <a:latin typeface="Sora" pitchFamily="34" charset="0"/>
                <a:ea typeface="Sora" pitchFamily="34" charset="-122"/>
                <a:cs typeface="Sora" pitchFamily="34" charset="-120"/>
              </a:rPr>
              <a:t>Advantages</a:t>
            </a:r>
            <a:endParaRPr lang="en-US" sz="1700" dirty="0"/>
          </a:p>
        </p:txBody>
      </p:sp>
      <p:sp>
        <p:nvSpPr>
          <p:cNvPr id="8" name="Text 3"/>
          <p:cNvSpPr/>
          <p:nvPr/>
        </p:nvSpPr>
        <p:spPr>
          <a:xfrm>
            <a:off x="7226141" y="3108960"/>
            <a:ext cx="6795373" cy="1112996"/>
          </a:xfrm>
          <a:prstGeom prst="rect">
            <a:avLst/>
          </a:prstGeom>
          <a:noFill/>
          <a:ln/>
        </p:spPr>
        <p:txBody>
          <a:bodyPr wrap="square" lIns="0" tIns="0" rIns="0" bIns="0" rtlCol="0" anchor="t"/>
          <a:lstStyle/>
          <a:p>
            <a:pPr marL="0" indent="0" algn="l">
              <a:lnSpc>
                <a:spcPts val="2150"/>
              </a:lnSpc>
              <a:buNone/>
            </a:pPr>
            <a:r>
              <a:rPr lang="en-US" sz="1350" dirty="0">
                <a:solidFill>
                  <a:srgbClr val="E0D6DE"/>
                </a:solidFill>
                <a:latin typeface="Noto Sans TC" pitchFamily="34" charset="0"/>
                <a:ea typeface="Noto Sans TC" pitchFamily="34" charset="-122"/>
                <a:cs typeface="Noto Sans TC" pitchFamily="34" charset="-120"/>
              </a:rPr>
              <a:t>Provides maximum organization and maintainability. Enables easy reuse of styles across multiple HTML documents within your website. Promotes code reusability, making updates and changes easier. Facilitates collaboration by allowing multiple developers to work on different CSS files.</a:t>
            </a:r>
            <a:endParaRPr lang="en-US" sz="1350" dirty="0"/>
          </a:p>
        </p:txBody>
      </p:sp>
      <p:pic>
        <p:nvPicPr>
          <p:cNvPr id="9" name="Image 3" descr="preencoded.png"/>
          <p:cNvPicPr>
            <a:picLocks noChangeAspect="1"/>
          </p:cNvPicPr>
          <p:nvPr/>
        </p:nvPicPr>
        <p:blipFill>
          <a:blip r:embed="rId6"/>
          <a:stretch>
            <a:fillRect/>
          </a:stretch>
        </p:blipFill>
        <p:spPr>
          <a:xfrm>
            <a:off x="6095286" y="4395907"/>
            <a:ext cx="869871" cy="1558766"/>
          </a:xfrm>
          <a:prstGeom prst="rect">
            <a:avLst/>
          </a:prstGeom>
        </p:spPr>
      </p:pic>
      <p:sp>
        <p:nvSpPr>
          <p:cNvPr id="10" name="Text 4"/>
          <p:cNvSpPr/>
          <p:nvPr/>
        </p:nvSpPr>
        <p:spPr>
          <a:xfrm>
            <a:off x="7226141" y="4569857"/>
            <a:ext cx="2174796" cy="271820"/>
          </a:xfrm>
          <a:prstGeom prst="rect">
            <a:avLst/>
          </a:prstGeom>
          <a:noFill/>
          <a:ln/>
        </p:spPr>
        <p:txBody>
          <a:bodyPr wrap="none" lIns="0" tIns="0" rIns="0" bIns="0" rtlCol="0" anchor="t"/>
          <a:lstStyle/>
          <a:p>
            <a:pPr marL="0" indent="0" algn="l">
              <a:lnSpc>
                <a:spcPts val="2100"/>
              </a:lnSpc>
              <a:buNone/>
            </a:pPr>
            <a:r>
              <a:rPr lang="en-US" sz="1700" dirty="0">
                <a:solidFill>
                  <a:srgbClr val="E0D6DE"/>
                </a:solidFill>
                <a:latin typeface="Sora" pitchFamily="34" charset="0"/>
                <a:ea typeface="Sora" pitchFamily="34" charset="-122"/>
                <a:cs typeface="Sora" pitchFamily="34" charset="-120"/>
              </a:rPr>
              <a:t>Disadvantages</a:t>
            </a:r>
            <a:endParaRPr lang="en-US" sz="1700" dirty="0"/>
          </a:p>
        </p:txBody>
      </p:sp>
      <p:sp>
        <p:nvSpPr>
          <p:cNvPr id="11" name="Text 5"/>
          <p:cNvSpPr/>
          <p:nvPr/>
        </p:nvSpPr>
        <p:spPr>
          <a:xfrm>
            <a:off x="7226141" y="4945975"/>
            <a:ext cx="6795373" cy="834747"/>
          </a:xfrm>
          <a:prstGeom prst="rect">
            <a:avLst/>
          </a:prstGeom>
          <a:noFill/>
          <a:ln/>
        </p:spPr>
        <p:txBody>
          <a:bodyPr wrap="square" lIns="0" tIns="0" rIns="0" bIns="0" rtlCol="0" anchor="t"/>
          <a:lstStyle/>
          <a:p>
            <a:pPr marL="0" indent="0" algn="l">
              <a:lnSpc>
                <a:spcPts val="2150"/>
              </a:lnSpc>
              <a:buNone/>
            </a:pPr>
            <a:r>
              <a:rPr lang="en-US" sz="1350" dirty="0">
                <a:solidFill>
                  <a:srgbClr val="E0D6DE"/>
                </a:solidFill>
                <a:latin typeface="Noto Sans TC" pitchFamily="34" charset="0"/>
                <a:ea typeface="Noto Sans TC" pitchFamily="34" charset="-122"/>
                <a:cs typeface="Noto Sans TC" pitchFamily="34" charset="-120"/>
              </a:rPr>
              <a:t>Requires additional files to manage. Slightly more complex to set up compared to inline and internal CSS. Can introduce an additional HTTP request, potentially impacting page load times, although this is usually negligible.</a:t>
            </a:r>
            <a:endParaRPr lang="en-US" sz="1350" dirty="0"/>
          </a:p>
        </p:txBody>
      </p:sp>
      <p:pic>
        <p:nvPicPr>
          <p:cNvPr id="12" name="Image 4" descr="preencoded.png"/>
          <p:cNvPicPr>
            <a:picLocks noChangeAspect="1"/>
          </p:cNvPicPr>
          <p:nvPr/>
        </p:nvPicPr>
        <p:blipFill>
          <a:blip r:embed="rId7"/>
          <a:stretch>
            <a:fillRect/>
          </a:stretch>
        </p:blipFill>
        <p:spPr>
          <a:xfrm>
            <a:off x="6095286" y="5954673"/>
            <a:ext cx="869871" cy="1558766"/>
          </a:xfrm>
          <a:prstGeom prst="rect">
            <a:avLst/>
          </a:prstGeom>
        </p:spPr>
      </p:pic>
      <p:sp>
        <p:nvSpPr>
          <p:cNvPr id="13" name="Text 6"/>
          <p:cNvSpPr/>
          <p:nvPr/>
        </p:nvSpPr>
        <p:spPr>
          <a:xfrm>
            <a:off x="7226141" y="6128623"/>
            <a:ext cx="2174796" cy="271820"/>
          </a:xfrm>
          <a:prstGeom prst="rect">
            <a:avLst/>
          </a:prstGeom>
          <a:noFill/>
          <a:ln/>
        </p:spPr>
        <p:txBody>
          <a:bodyPr wrap="none" lIns="0" tIns="0" rIns="0" bIns="0" rtlCol="0" anchor="t"/>
          <a:lstStyle/>
          <a:p>
            <a:pPr marL="0" indent="0" algn="l">
              <a:lnSpc>
                <a:spcPts val="2100"/>
              </a:lnSpc>
              <a:buNone/>
            </a:pPr>
            <a:r>
              <a:rPr lang="en-US" sz="1700" dirty="0">
                <a:solidFill>
                  <a:srgbClr val="E0D6DE"/>
                </a:solidFill>
                <a:latin typeface="Sora" pitchFamily="34" charset="0"/>
                <a:ea typeface="Sora" pitchFamily="34" charset="-122"/>
                <a:cs typeface="Sora" pitchFamily="34" charset="-120"/>
              </a:rPr>
              <a:t>When to Use</a:t>
            </a:r>
            <a:endParaRPr lang="en-US" sz="1700" dirty="0"/>
          </a:p>
        </p:txBody>
      </p:sp>
      <p:sp>
        <p:nvSpPr>
          <p:cNvPr id="14" name="Text 7"/>
          <p:cNvSpPr/>
          <p:nvPr/>
        </p:nvSpPr>
        <p:spPr>
          <a:xfrm>
            <a:off x="7226141" y="6504742"/>
            <a:ext cx="6795373" cy="834747"/>
          </a:xfrm>
          <a:prstGeom prst="rect">
            <a:avLst/>
          </a:prstGeom>
          <a:noFill/>
          <a:ln/>
        </p:spPr>
        <p:txBody>
          <a:bodyPr wrap="square" lIns="0" tIns="0" rIns="0" bIns="0" rtlCol="0" anchor="t"/>
          <a:lstStyle/>
          <a:p>
            <a:pPr marL="0" indent="0" algn="l">
              <a:lnSpc>
                <a:spcPts val="2150"/>
              </a:lnSpc>
              <a:buNone/>
            </a:pPr>
            <a:r>
              <a:rPr lang="en-US" sz="1350" dirty="0">
                <a:solidFill>
                  <a:srgbClr val="E0D6DE"/>
                </a:solidFill>
                <a:latin typeface="Noto Sans TC" pitchFamily="34" charset="0"/>
                <a:ea typeface="Noto Sans TC" pitchFamily="34" charset="-122"/>
                <a:cs typeface="Noto Sans TC" pitchFamily="34" charset="-120"/>
              </a:rPr>
              <a:t>External CSS is the preferred approach for most website development. It promotes code reusability, organization, and ease of maintenance, especially for large websites with many pages and complex styling requirements.</a:t>
            </a:r>
            <a:endParaRPr lang="en-US" sz="1350" dirty="0"/>
          </a:p>
        </p:txBody>
      </p:sp>
      <p:sp>
        <p:nvSpPr>
          <p:cNvPr id="15" name="Rectangle 14">
            <a:extLst>
              <a:ext uri="{FF2B5EF4-FFF2-40B4-BE49-F238E27FC236}">
                <a16:creationId xmlns:a16="http://schemas.microsoft.com/office/drawing/2014/main" id="{CEAC9E0A-3F0A-F4FB-1F53-E3FF2126C889}"/>
              </a:ext>
            </a:extLst>
          </p:cNvPr>
          <p:cNvSpPr/>
          <p:nvPr/>
        </p:nvSpPr>
        <p:spPr>
          <a:xfrm>
            <a:off x="12770428" y="7720445"/>
            <a:ext cx="1756064" cy="42602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89428"/>
          </a:xfrm>
          <a:prstGeom prst="rect">
            <a:avLst/>
          </a:prstGeom>
        </p:spPr>
      </p:pic>
      <p:pic>
        <p:nvPicPr>
          <p:cNvPr id="3" name="Image 1" descr="preencoded.png"/>
          <p:cNvPicPr>
            <a:picLocks noChangeAspect="1"/>
          </p:cNvPicPr>
          <p:nvPr/>
        </p:nvPicPr>
        <p:blipFill>
          <a:blip r:embed="rId4"/>
          <a:stretch>
            <a:fillRect/>
          </a:stretch>
        </p:blipFill>
        <p:spPr>
          <a:xfrm>
            <a:off x="5829181" y="208836"/>
            <a:ext cx="2971919" cy="1671757"/>
          </a:xfrm>
          <a:prstGeom prst="rect">
            <a:avLst/>
          </a:prstGeom>
        </p:spPr>
      </p:pic>
      <p:sp>
        <p:nvSpPr>
          <p:cNvPr id="4" name="Text 0"/>
          <p:cNvSpPr/>
          <p:nvPr/>
        </p:nvSpPr>
        <p:spPr>
          <a:xfrm>
            <a:off x="584954" y="2549009"/>
            <a:ext cx="4178975" cy="522327"/>
          </a:xfrm>
          <a:prstGeom prst="rect">
            <a:avLst/>
          </a:prstGeom>
          <a:noFill/>
          <a:ln/>
        </p:spPr>
        <p:txBody>
          <a:bodyPr wrap="none" lIns="0" tIns="0" rIns="0" bIns="0" rtlCol="0" anchor="t"/>
          <a:lstStyle/>
          <a:p>
            <a:pPr marL="0" indent="0">
              <a:lnSpc>
                <a:spcPts val="4100"/>
              </a:lnSpc>
              <a:buNone/>
            </a:pPr>
            <a:r>
              <a:rPr lang="en-US" sz="3250" dirty="0">
                <a:solidFill>
                  <a:srgbClr val="97B8FF"/>
                </a:solidFill>
                <a:latin typeface="Sora" pitchFamily="34" charset="0"/>
                <a:ea typeface="Sora" pitchFamily="34" charset="-122"/>
                <a:cs typeface="Sora" pitchFamily="34" charset="-120"/>
              </a:rPr>
              <a:t>CSS Selectors</a:t>
            </a:r>
            <a:endParaRPr lang="en-US" sz="3250" dirty="0"/>
          </a:p>
        </p:txBody>
      </p:sp>
      <p:sp>
        <p:nvSpPr>
          <p:cNvPr id="5" name="Text 1"/>
          <p:cNvSpPr/>
          <p:nvPr/>
        </p:nvSpPr>
        <p:spPr>
          <a:xfrm>
            <a:off x="584954" y="3321963"/>
            <a:ext cx="13460492" cy="534829"/>
          </a:xfrm>
          <a:prstGeom prst="rect">
            <a:avLst/>
          </a:prstGeom>
          <a:noFill/>
          <a:ln/>
        </p:spPr>
        <p:txBody>
          <a:bodyPr wrap="square" lIns="0" tIns="0" rIns="0" bIns="0" rtlCol="0" anchor="t"/>
          <a:lstStyle/>
          <a:p>
            <a:pPr marL="0" indent="0">
              <a:lnSpc>
                <a:spcPts val="2100"/>
              </a:lnSpc>
              <a:buNone/>
            </a:pPr>
            <a:r>
              <a:rPr lang="en-US" sz="1300" dirty="0">
                <a:solidFill>
                  <a:srgbClr val="E0D6DE"/>
                </a:solidFill>
                <a:latin typeface="Noto Sans TC" pitchFamily="34" charset="0"/>
                <a:ea typeface="Noto Sans TC" pitchFamily="34" charset="-122"/>
                <a:cs typeface="Noto Sans TC" pitchFamily="34" charset="-120"/>
              </a:rPr>
              <a:t>CSS selectors are crucial for identifying the specific elements you want to style. They act as pointers, allowing you to target elements based on their tags, classes, IDs, or other characteristics. Here are some common types of selectors:</a:t>
            </a:r>
            <a:endParaRPr lang="en-US" sz="1300" dirty="0"/>
          </a:p>
        </p:txBody>
      </p:sp>
      <p:pic>
        <p:nvPicPr>
          <p:cNvPr id="6" name="Image 2" descr="preencoded.png"/>
          <p:cNvPicPr>
            <a:picLocks noChangeAspect="1"/>
          </p:cNvPicPr>
          <p:nvPr/>
        </p:nvPicPr>
        <p:blipFill>
          <a:blip r:embed="rId5"/>
          <a:stretch>
            <a:fillRect/>
          </a:stretch>
        </p:blipFill>
        <p:spPr>
          <a:xfrm>
            <a:off x="584954" y="4044791"/>
            <a:ext cx="417790" cy="417790"/>
          </a:xfrm>
          <a:prstGeom prst="rect">
            <a:avLst/>
          </a:prstGeom>
        </p:spPr>
      </p:pic>
      <p:sp>
        <p:nvSpPr>
          <p:cNvPr id="7" name="Text 2"/>
          <p:cNvSpPr/>
          <p:nvPr/>
        </p:nvSpPr>
        <p:spPr>
          <a:xfrm>
            <a:off x="584954" y="4629626"/>
            <a:ext cx="2089428" cy="261104"/>
          </a:xfrm>
          <a:prstGeom prst="rect">
            <a:avLst/>
          </a:prstGeom>
          <a:noFill/>
          <a:ln/>
        </p:spPr>
        <p:txBody>
          <a:bodyPr wrap="none" lIns="0" tIns="0" rIns="0" bIns="0" rtlCol="0" anchor="t"/>
          <a:lstStyle/>
          <a:p>
            <a:pPr marL="0" indent="0" algn="l">
              <a:lnSpc>
                <a:spcPts val="2050"/>
              </a:lnSpc>
              <a:buNone/>
            </a:pPr>
            <a:r>
              <a:rPr lang="en-US" sz="1600" dirty="0">
                <a:solidFill>
                  <a:srgbClr val="E0D6DE"/>
                </a:solidFill>
                <a:latin typeface="Sora" pitchFamily="34" charset="0"/>
                <a:ea typeface="Sora" pitchFamily="34" charset="-122"/>
                <a:cs typeface="Sora" pitchFamily="34" charset="-120"/>
              </a:rPr>
              <a:t>Element Selectors</a:t>
            </a:r>
            <a:endParaRPr lang="en-US" sz="1600" dirty="0"/>
          </a:p>
        </p:txBody>
      </p:sp>
      <p:sp>
        <p:nvSpPr>
          <p:cNvPr id="8" name="Text 3"/>
          <p:cNvSpPr/>
          <p:nvPr/>
        </p:nvSpPr>
        <p:spPr>
          <a:xfrm>
            <a:off x="584954" y="4990981"/>
            <a:ext cx="3177064" cy="1084898"/>
          </a:xfrm>
          <a:prstGeom prst="rect">
            <a:avLst/>
          </a:prstGeom>
          <a:noFill/>
          <a:ln/>
        </p:spPr>
        <p:txBody>
          <a:bodyPr wrap="squar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Target all elements with a specific tag name, such as </a:t>
            </a:r>
            <a:r>
              <a:rPr lang="en-US" sz="1300" dirty="0">
                <a:solidFill>
                  <a:srgbClr val="E0D6DE"/>
                </a:solidFill>
                <a:highlight>
                  <a:srgbClr val="00184D"/>
                </a:highlight>
                <a:latin typeface="Consolas" pitchFamily="34" charset="0"/>
                <a:ea typeface="Consolas" pitchFamily="34" charset="-122"/>
                <a:cs typeface="Consolas" pitchFamily="34" charset="-120"/>
              </a:rPr>
              <a:t>p</a:t>
            </a:r>
            <a:r>
              <a:rPr lang="en-US" sz="1300" dirty="0">
                <a:solidFill>
                  <a:srgbClr val="E0D6DE"/>
                </a:solidFill>
                <a:latin typeface="Noto Sans TC" pitchFamily="34" charset="0"/>
                <a:ea typeface="Noto Sans TC" pitchFamily="34" charset="-122"/>
                <a:cs typeface="Noto Sans TC" pitchFamily="34" charset="-120"/>
              </a:rPr>
              <a:t> (for paragraphs), </a:t>
            </a:r>
            <a:r>
              <a:rPr lang="en-US" sz="1300" dirty="0">
                <a:solidFill>
                  <a:srgbClr val="E0D6DE"/>
                </a:solidFill>
                <a:highlight>
                  <a:srgbClr val="00184D"/>
                </a:highlight>
                <a:latin typeface="Consolas" pitchFamily="34" charset="0"/>
                <a:ea typeface="Consolas" pitchFamily="34" charset="-122"/>
                <a:cs typeface="Consolas" pitchFamily="34" charset="-120"/>
              </a:rPr>
              <a:t>h1</a:t>
            </a:r>
            <a:r>
              <a:rPr lang="en-US" sz="1300" dirty="0">
                <a:solidFill>
                  <a:srgbClr val="E0D6DE"/>
                </a:solidFill>
                <a:latin typeface="Noto Sans TC" pitchFamily="34" charset="0"/>
                <a:ea typeface="Noto Sans TC" pitchFamily="34" charset="-122"/>
                <a:cs typeface="Noto Sans TC" pitchFamily="34" charset="-120"/>
              </a:rPr>
              <a:t> (for headings), or </a:t>
            </a:r>
            <a:r>
              <a:rPr lang="en-US" sz="1300" dirty="0">
                <a:solidFill>
                  <a:srgbClr val="E0D6DE"/>
                </a:solidFill>
                <a:highlight>
                  <a:srgbClr val="00184D"/>
                </a:highlight>
                <a:latin typeface="Consolas" pitchFamily="34" charset="0"/>
                <a:ea typeface="Consolas" pitchFamily="34" charset="-122"/>
                <a:cs typeface="Consolas" pitchFamily="34" charset="-120"/>
              </a:rPr>
              <a:t>div</a:t>
            </a:r>
            <a:r>
              <a:rPr lang="en-US" sz="1300" dirty="0">
                <a:solidFill>
                  <a:srgbClr val="E0D6DE"/>
                </a:solidFill>
                <a:latin typeface="Noto Sans TC" pitchFamily="34" charset="0"/>
                <a:ea typeface="Noto Sans TC" pitchFamily="34" charset="-122"/>
                <a:cs typeface="Noto Sans TC" pitchFamily="34" charset="-120"/>
              </a:rPr>
              <a:t> (for divisions). For example </a:t>
            </a:r>
            <a:endParaRPr lang="en-US" sz="1300" dirty="0"/>
          </a:p>
        </p:txBody>
      </p:sp>
      <p:sp>
        <p:nvSpPr>
          <p:cNvPr id="9" name="Shape 4"/>
          <p:cNvSpPr/>
          <p:nvPr/>
        </p:nvSpPr>
        <p:spPr>
          <a:xfrm>
            <a:off x="584954" y="6263878"/>
            <a:ext cx="3177064" cy="1052751"/>
          </a:xfrm>
          <a:prstGeom prst="roundRect">
            <a:avLst>
              <a:gd name="adj" fmla="val 2382"/>
            </a:avLst>
          </a:prstGeom>
          <a:solidFill>
            <a:srgbClr val="00184D"/>
          </a:solidFill>
          <a:ln/>
        </p:spPr>
      </p:sp>
      <p:sp>
        <p:nvSpPr>
          <p:cNvPr id="10" name="Shape 5"/>
          <p:cNvSpPr/>
          <p:nvPr/>
        </p:nvSpPr>
        <p:spPr>
          <a:xfrm>
            <a:off x="576620" y="6263878"/>
            <a:ext cx="3193733" cy="1052751"/>
          </a:xfrm>
          <a:prstGeom prst="roundRect">
            <a:avLst>
              <a:gd name="adj" fmla="val 2382"/>
            </a:avLst>
          </a:prstGeom>
          <a:solidFill>
            <a:srgbClr val="00184D"/>
          </a:solidFill>
          <a:ln/>
        </p:spPr>
      </p:sp>
      <p:sp>
        <p:nvSpPr>
          <p:cNvPr id="11" name="Text 6"/>
          <p:cNvSpPr/>
          <p:nvPr/>
        </p:nvSpPr>
        <p:spPr>
          <a:xfrm>
            <a:off x="743664" y="6389132"/>
            <a:ext cx="2859643" cy="802243"/>
          </a:xfrm>
          <a:prstGeom prst="rect">
            <a:avLst/>
          </a:prstGeom>
          <a:noFill/>
          <a:ln/>
        </p:spPr>
        <p:txBody>
          <a:bodyPr wrap="square" lIns="0" tIns="0" rIns="0" bIns="0" rtlCol="0" anchor="t"/>
          <a:lstStyle/>
          <a:p>
            <a:pPr marL="0" indent="0" algn="l">
              <a:lnSpc>
                <a:spcPts val="2100"/>
              </a:lnSpc>
              <a:buNone/>
            </a:pPr>
            <a:r>
              <a:rPr lang="en-US" sz="1300" dirty="0">
                <a:solidFill>
                  <a:srgbClr val="E0D6DE"/>
                </a:solidFill>
                <a:highlight>
                  <a:srgbClr val="00184D"/>
                </a:highlight>
                <a:latin typeface="Consolas" pitchFamily="34" charset="0"/>
                <a:ea typeface="Consolas" pitchFamily="34" charset="-122"/>
                <a:cs typeface="Consolas" pitchFamily="34" charset="-120"/>
              </a:rPr>
              <a:t>p{</a:t>
            </a:r>
            <a:endParaRPr lang="en-US" sz="1300" dirty="0"/>
          </a:p>
          <a:p>
            <a:pPr marL="0" indent="0" algn="l">
              <a:lnSpc>
                <a:spcPts val="2100"/>
              </a:lnSpc>
              <a:buNone/>
            </a:pPr>
            <a:r>
              <a:rPr lang="en-US" sz="1300" dirty="0">
                <a:solidFill>
                  <a:srgbClr val="E0D6DE"/>
                </a:solidFill>
                <a:highlight>
                  <a:srgbClr val="00184D"/>
                </a:highlight>
                <a:latin typeface="Consolas" pitchFamily="34" charset="0"/>
                <a:ea typeface="Consolas" pitchFamily="34" charset="-122"/>
                <a:cs typeface="Consolas" pitchFamily="34" charset="-120"/>
              </a:rPr>
              <a:t> color : "blue";</a:t>
            </a:r>
            <a:endParaRPr lang="en-US" sz="1300" dirty="0"/>
          </a:p>
          <a:p>
            <a:pPr marL="0" indent="0" algn="l">
              <a:lnSpc>
                <a:spcPts val="2100"/>
              </a:lnSpc>
              <a:buNone/>
            </a:pPr>
            <a:r>
              <a:rPr lang="en-US" sz="1300" dirty="0">
                <a:solidFill>
                  <a:srgbClr val="E0D6DE"/>
                </a:solidFill>
                <a:highlight>
                  <a:srgbClr val="00184D"/>
                </a:highlight>
                <a:latin typeface="Consolas" pitchFamily="34" charset="0"/>
                <a:ea typeface="Consolas" pitchFamily="34" charset="-122"/>
                <a:cs typeface="Consolas" pitchFamily="34" charset="-120"/>
              </a:rPr>
              <a:t>}</a:t>
            </a:r>
            <a:endParaRPr lang="en-US" sz="1300" dirty="0"/>
          </a:p>
        </p:txBody>
      </p:sp>
      <p:sp>
        <p:nvSpPr>
          <p:cNvPr id="12" name="Text 7"/>
          <p:cNvSpPr/>
          <p:nvPr/>
        </p:nvSpPr>
        <p:spPr>
          <a:xfrm>
            <a:off x="584954" y="7504628"/>
            <a:ext cx="3177064" cy="267414"/>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styles all paragraph elements to blue.</a:t>
            </a:r>
            <a:endParaRPr lang="en-US" sz="1300" dirty="0"/>
          </a:p>
        </p:txBody>
      </p:sp>
      <p:pic>
        <p:nvPicPr>
          <p:cNvPr id="13" name="Image 3" descr="preencoded.png"/>
          <p:cNvPicPr>
            <a:picLocks noChangeAspect="1"/>
          </p:cNvPicPr>
          <p:nvPr/>
        </p:nvPicPr>
        <p:blipFill>
          <a:blip r:embed="rId6"/>
          <a:stretch>
            <a:fillRect/>
          </a:stretch>
        </p:blipFill>
        <p:spPr>
          <a:xfrm>
            <a:off x="4012644" y="4044791"/>
            <a:ext cx="417790" cy="417790"/>
          </a:xfrm>
          <a:prstGeom prst="rect">
            <a:avLst/>
          </a:prstGeom>
        </p:spPr>
      </p:pic>
      <p:sp>
        <p:nvSpPr>
          <p:cNvPr id="14" name="Text 8"/>
          <p:cNvSpPr/>
          <p:nvPr/>
        </p:nvSpPr>
        <p:spPr>
          <a:xfrm>
            <a:off x="4012644" y="4629626"/>
            <a:ext cx="2089428" cy="261104"/>
          </a:xfrm>
          <a:prstGeom prst="rect">
            <a:avLst/>
          </a:prstGeom>
          <a:noFill/>
          <a:ln/>
        </p:spPr>
        <p:txBody>
          <a:bodyPr wrap="none" lIns="0" tIns="0" rIns="0" bIns="0" rtlCol="0" anchor="t"/>
          <a:lstStyle/>
          <a:p>
            <a:pPr marL="0" indent="0" algn="l">
              <a:lnSpc>
                <a:spcPts val="2050"/>
              </a:lnSpc>
              <a:buNone/>
            </a:pPr>
            <a:r>
              <a:rPr lang="en-US" sz="1600" dirty="0">
                <a:solidFill>
                  <a:srgbClr val="E0D6DE"/>
                </a:solidFill>
                <a:latin typeface="Sora" pitchFamily="34" charset="0"/>
                <a:ea typeface="Sora" pitchFamily="34" charset="-122"/>
                <a:cs typeface="Sora" pitchFamily="34" charset="-120"/>
              </a:rPr>
              <a:t>Class Selectors</a:t>
            </a:r>
            <a:endParaRPr lang="en-US" sz="1600" dirty="0"/>
          </a:p>
        </p:txBody>
      </p:sp>
      <p:sp>
        <p:nvSpPr>
          <p:cNvPr id="15" name="Text 9"/>
          <p:cNvSpPr/>
          <p:nvPr/>
        </p:nvSpPr>
        <p:spPr>
          <a:xfrm>
            <a:off x="4012644" y="4990981"/>
            <a:ext cx="3177183" cy="1879521"/>
          </a:xfrm>
          <a:prstGeom prst="rect">
            <a:avLst/>
          </a:prstGeom>
          <a:noFill/>
          <a:ln/>
        </p:spPr>
        <p:txBody>
          <a:bodyPr wrap="squar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Target elements that have a specific class attribute assigned to them. Classes are often used to group similar elements together for styling. For example, </a:t>
            </a:r>
            <a:r>
              <a:rPr lang="en-US" sz="1300" dirty="0">
                <a:solidFill>
                  <a:srgbClr val="E0D6DE"/>
                </a:solidFill>
                <a:highlight>
                  <a:srgbClr val="00184D"/>
                </a:highlight>
                <a:latin typeface="Consolas" pitchFamily="34" charset="0"/>
                <a:ea typeface="Consolas" pitchFamily="34" charset="-122"/>
                <a:cs typeface="Consolas" pitchFamily="34" charset="-120"/>
              </a:rPr>
              <a:t>.myClass { background-color: red; }</a:t>
            </a:r>
            <a:r>
              <a:rPr lang="en-US" sz="1300" dirty="0">
                <a:solidFill>
                  <a:srgbClr val="E0D6DE"/>
                </a:solidFill>
                <a:latin typeface="Noto Sans TC" pitchFamily="34" charset="0"/>
                <a:ea typeface="Noto Sans TC" pitchFamily="34" charset="-122"/>
                <a:cs typeface="Noto Sans TC" pitchFamily="34" charset="-120"/>
              </a:rPr>
              <a:t> styles all elements with the class "myClass" to have a red background.</a:t>
            </a:r>
            <a:endParaRPr lang="en-US" sz="1300" dirty="0"/>
          </a:p>
        </p:txBody>
      </p:sp>
      <p:pic>
        <p:nvPicPr>
          <p:cNvPr id="16" name="Image 4" descr="preencoded.png"/>
          <p:cNvPicPr>
            <a:picLocks noChangeAspect="1"/>
          </p:cNvPicPr>
          <p:nvPr/>
        </p:nvPicPr>
        <p:blipFill>
          <a:blip r:embed="rId7"/>
          <a:stretch>
            <a:fillRect/>
          </a:stretch>
        </p:blipFill>
        <p:spPr>
          <a:xfrm>
            <a:off x="7440454" y="4044791"/>
            <a:ext cx="417790" cy="417790"/>
          </a:xfrm>
          <a:prstGeom prst="rect">
            <a:avLst/>
          </a:prstGeom>
        </p:spPr>
      </p:pic>
      <p:sp>
        <p:nvSpPr>
          <p:cNvPr id="17" name="Text 10"/>
          <p:cNvSpPr/>
          <p:nvPr/>
        </p:nvSpPr>
        <p:spPr>
          <a:xfrm>
            <a:off x="7440454" y="4629626"/>
            <a:ext cx="2089428" cy="261104"/>
          </a:xfrm>
          <a:prstGeom prst="rect">
            <a:avLst/>
          </a:prstGeom>
          <a:noFill/>
          <a:ln/>
        </p:spPr>
        <p:txBody>
          <a:bodyPr wrap="none" lIns="0" tIns="0" rIns="0" bIns="0" rtlCol="0" anchor="t"/>
          <a:lstStyle/>
          <a:p>
            <a:pPr marL="0" indent="0" algn="l">
              <a:lnSpc>
                <a:spcPts val="2050"/>
              </a:lnSpc>
              <a:buNone/>
            </a:pPr>
            <a:r>
              <a:rPr lang="en-US" sz="1600" dirty="0">
                <a:solidFill>
                  <a:srgbClr val="E0D6DE"/>
                </a:solidFill>
                <a:latin typeface="Sora" pitchFamily="34" charset="0"/>
                <a:ea typeface="Sora" pitchFamily="34" charset="-122"/>
                <a:cs typeface="Sora" pitchFamily="34" charset="-120"/>
              </a:rPr>
              <a:t>ID Selectors</a:t>
            </a:r>
            <a:endParaRPr lang="en-US" sz="1600" dirty="0"/>
          </a:p>
        </p:txBody>
      </p:sp>
      <p:sp>
        <p:nvSpPr>
          <p:cNvPr id="18" name="Text 11"/>
          <p:cNvSpPr/>
          <p:nvPr/>
        </p:nvSpPr>
        <p:spPr>
          <a:xfrm>
            <a:off x="7440454" y="4990981"/>
            <a:ext cx="3177183" cy="2414349"/>
          </a:xfrm>
          <a:prstGeom prst="rect">
            <a:avLst/>
          </a:prstGeom>
          <a:noFill/>
          <a:ln/>
        </p:spPr>
        <p:txBody>
          <a:bodyPr wrap="squar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Target a single element that has a specific ID attribute. IDs are unique identifiers for specific elements and are usually used for targeting specific elements that require unique styling. For example, </a:t>
            </a:r>
            <a:r>
              <a:rPr lang="en-US" sz="1300" dirty="0">
                <a:solidFill>
                  <a:srgbClr val="E0D6DE"/>
                </a:solidFill>
                <a:highlight>
                  <a:srgbClr val="00184D"/>
                </a:highlight>
                <a:latin typeface="Consolas" pitchFamily="34" charset="0"/>
                <a:ea typeface="Consolas" pitchFamily="34" charset="-122"/>
                <a:cs typeface="Consolas" pitchFamily="34" charset="-120"/>
              </a:rPr>
              <a:t>#myElement { font-size: 20px; }</a:t>
            </a:r>
            <a:r>
              <a:rPr lang="en-US" sz="1300" dirty="0">
                <a:solidFill>
                  <a:srgbClr val="E0D6DE"/>
                </a:solidFill>
                <a:latin typeface="Noto Sans TC" pitchFamily="34" charset="0"/>
                <a:ea typeface="Noto Sans TC" pitchFamily="34" charset="-122"/>
                <a:cs typeface="Noto Sans TC" pitchFamily="34" charset="-120"/>
              </a:rPr>
              <a:t> styles the element with the ID "myElement" to have a font size of 20 pixels.</a:t>
            </a:r>
            <a:endParaRPr lang="en-US" sz="1300" dirty="0"/>
          </a:p>
        </p:txBody>
      </p:sp>
      <p:pic>
        <p:nvPicPr>
          <p:cNvPr id="19" name="Image 5" descr="preencoded.png"/>
          <p:cNvPicPr>
            <a:picLocks noChangeAspect="1"/>
          </p:cNvPicPr>
          <p:nvPr/>
        </p:nvPicPr>
        <p:blipFill>
          <a:blip r:embed="rId8"/>
          <a:stretch>
            <a:fillRect/>
          </a:stretch>
        </p:blipFill>
        <p:spPr>
          <a:xfrm>
            <a:off x="10868263" y="4044791"/>
            <a:ext cx="417790" cy="417790"/>
          </a:xfrm>
          <a:prstGeom prst="rect">
            <a:avLst/>
          </a:prstGeom>
        </p:spPr>
      </p:pic>
      <p:sp>
        <p:nvSpPr>
          <p:cNvPr id="20" name="Text 12"/>
          <p:cNvSpPr/>
          <p:nvPr/>
        </p:nvSpPr>
        <p:spPr>
          <a:xfrm>
            <a:off x="10868263" y="4629626"/>
            <a:ext cx="2352437" cy="261104"/>
          </a:xfrm>
          <a:prstGeom prst="rect">
            <a:avLst/>
          </a:prstGeom>
          <a:noFill/>
          <a:ln/>
        </p:spPr>
        <p:txBody>
          <a:bodyPr wrap="none" lIns="0" tIns="0" rIns="0" bIns="0" rtlCol="0" anchor="t"/>
          <a:lstStyle/>
          <a:p>
            <a:pPr marL="0" indent="0" algn="l">
              <a:lnSpc>
                <a:spcPts val="2050"/>
              </a:lnSpc>
              <a:buNone/>
            </a:pPr>
            <a:r>
              <a:rPr lang="en-US" sz="1600" dirty="0">
                <a:solidFill>
                  <a:srgbClr val="E0D6DE"/>
                </a:solidFill>
                <a:latin typeface="Sora" pitchFamily="34" charset="0"/>
                <a:ea typeface="Sora" pitchFamily="34" charset="-122"/>
                <a:cs typeface="Sora" pitchFamily="34" charset="-120"/>
              </a:rPr>
              <a:t>Descendant Selectors</a:t>
            </a:r>
            <a:endParaRPr lang="en-US" sz="1600" dirty="0"/>
          </a:p>
        </p:txBody>
      </p:sp>
      <p:sp>
        <p:nvSpPr>
          <p:cNvPr id="21" name="Text 13"/>
          <p:cNvSpPr/>
          <p:nvPr/>
        </p:nvSpPr>
        <p:spPr>
          <a:xfrm>
            <a:off x="10868263" y="4990981"/>
            <a:ext cx="3177183" cy="1359932"/>
          </a:xfrm>
          <a:prstGeom prst="rect">
            <a:avLst/>
          </a:prstGeom>
          <a:noFill/>
          <a:ln/>
        </p:spPr>
        <p:txBody>
          <a:bodyPr wrap="squar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Target elements that are descendants of another element. For example, </a:t>
            </a:r>
            <a:r>
              <a:rPr lang="en-US" sz="1300" dirty="0">
                <a:solidFill>
                  <a:srgbClr val="E0D6DE"/>
                </a:solidFill>
                <a:highlight>
                  <a:srgbClr val="00184D"/>
                </a:highlight>
                <a:latin typeface="Consolas" pitchFamily="34" charset="0"/>
                <a:ea typeface="Consolas" pitchFamily="34" charset="-122"/>
                <a:cs typeface="Consolas" pitchFamily="34" charset="-120"/>
              </a:rPr>
              <a:t>div p { color: green; }</a:t>
            </a:r>
            <a:r>
              <a:rPr lang="en-US" sz="1300" dirty="0">
                <a:solidFill>
                  <a:srgbClr val="E0D6DE"/>
                </a:solidFill>
                <a:latin typeface="Noto Sans TC" pitchFamily="34" charset="0"/>
                <a:ea typeface="Noto Sans TC" pitchFamily="34" charset="-122"/>
                <a:cs typeface="Noto Sans TC" pitchFamily="34" charset="-120"/>
              </a:rPr>
              <a:t> styles all paragraph elements that are direct descendants of a </a:t>
            </a:r>
            <a:r>
              <a:rPr lang="en-US" sz="1300" dirty="0">
                <a:solidFill>
                  <a:srgbClr val="E0D6DE"/>
                </a:solidFill>
                <a:highlight>
                  <a:srgbClr val="00184D"/>
                </a:highlight>
                <a:latin typeface="Consolas" pitchFamily="34" charset="0"/>
                <a:ea typeface="Consolas" pitchFamily="34" charset="-122"/>
                <a:cs typeface="Consolas" pitchFamily="34" charset="-120"/>
              </a:rPr>
              <a:t>div</a:t>
            </a:r>
            <a:r>
              <a:rPr lang="en-US" sz="1300" dirty="0">
                <a:solidFill>
                  <a:srgbClr val="E0D6DE"/>
                </a:solidFill>
                <a:latin typeface="Noto Sans TC" pitchFamily="34" charset="0"/>
                <a:ea typeface="Noto Sans TC" pitchFamily="34" charset="-122"/>
                <a:cs typeface="Noto Sans TC" pitchFamily="34" charset="-120"/>
              </a:rPr>
              <a:t> element to have a green color.</a:t>
            </a:r>
            <a:endParaRPr lang="en-US" sz="1300" dirty="0"/>
          </a:p>
        </p:txBody>
      </p:sp>
      <p:sp>
        <p:nvSpPr>
          <p:cNvPr id="22" name="Rectangle 21">
            <a:extLst>
              <a:ext uri="{FF2B5EF4-FFF2-40B4-BE49-F238E27FC236}">
                <a16:creationId xmlns:a16="http://schemas.microsoft.com/office/drawing/2014/main" id="{08FA3AA9-979D-463C-CB2B-5863C391458F}"/>
              </a:ext>
            </a:extLst>
          </p:cNvPr>
          <p:cNvSpPr/>
          <p:nvPr/>
        </p:nvSpPr>
        <p:spPr>
          <a:xfrm>
            <a:off x="12801600" y="7772042"/>
            <a:ext cx="1745673" cy="34325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27052" y="2793802"/>
            <a:ext cx="5032296" cy="2641997"/>
          </a:xfrm>
          <a:prstGeom prst="rect">
            <a:avLst/>
          </a:prstGeom>
        </p:spPr>
      </p:pic>
      <p:sp>
        <p:nvSpPr>
          <p:cNvPr id="4" name="Text 0"/>
          <p:cNvSpPr/>
          <p:nvPr/>
        </p:nvSpPr>
        <p:spPr>
          <a:xfrm>
            <a:off x="6121956" y="501372"/>
            <a:ext cx="4540210" cy="567452"/>
          </a:xfrm>
          <a:prstGeom prst="rect">
            <a:avLst/>
          </a:prstGeom>
          <a:noFill/>
          <a:ln/>
        </p:spPr>
        <p:txBody>
          <a:bodyPr wrap="none" lIns="0" tIns="0" rIns="0" bIns="0" rtlCol="0" anchor="t"/>
          <a:lstStyle/>
          <a:p>
            <a:pPr marL="0" indent="0">
              <a:lnSpc>
                <a:spcPts val="4450"/>
              </a:lnSpc>
              <a:buNone/>
            </a:pPr>
            <a:r>
              <a:rPr lang="en-US" sz="3550" dirty="0">
                <a:solidFill>
                  <a:srgbClr val="97B8FF"/>
                </a:solidFill>
                <a:latin typeface="Sora" pitchFamily="34" charset="0"/>
                <a:ea typeface="Sora" pitchFamily="34" charset="-122"/>
                <a:cs typeface="Sora" pitchFamily="34" charset="-120"/>
              </a:rPr>
              <a:t>CSS Specificity</a:t>
            </a:r>
            <a:endParaRPr lang="en-US" sz="3550" dirty="0"/>
          </a:p>
        </p:txBody>
      </p:sp>
      <p:sp>
        <p:nvSpPr>
          <p:cNvPr id="5" name="Text 1"/>
          <p:cNvSpPr/>
          <p:nvPr/>
        </p:nvSpPr>
        <p:spPr>
          <a:xfrm>
            <a:off x="6121956" y="1341239"/>
            <a:ext cx="7872889" cy="871538"/>
          </a:xfrm>
          <a:prstGeom prst="rect">
            <a:avLst/>
          </a:prstGeom>
          <a:noFill/>
          <a:ln/>
        </p:spPr>
        <p:txBody>
          <a:bodyPr wrap="square" lIns="0" tIns="0" rIns="0" bIns="0" rtlCol="0" anchor="t"/>
          <a:lstStyle/>
          <a:p>
            <a:pPr marL="0" indent="0">
              <a:lnSpc>
                <a:spcPts val="2250"/>
              </a:lnSpc>
              <a:buNone/>
            </a:pPr>
            <a:r>
              <a:rPr lang="en-US" sz="1400" dirty="0">
                <a:solidFill>
                  <a:srgbClr val="E0D6DE"/>
                </a:solidFill>
                <a:latin typeface="Noto Sans TC" pitchFamily="34" charset="0"/>
                <a:ea typeface="Noto Sans TC" pitchFamily="34" charset="-122"/>
                <a:cs typeface="Noto Sans TC" pitchFamily="34" charset="-120"/>
              </a:rPr>
              <a:t>CSS specificity determines which CSS rule applies to an element when multiple rules are defined for the same element. The more specific the rule, the higher its priority, meaning it overrides less specific rules. Let's explore how specificity works:</a:t>
            </a:r>
            <a:endParaRPr lang="en-US" sz="1400" dirty="0"/>
          </a:p>
        </p:txBody>
      </p:sp>
      <p:sp>
        <p:nvSpPr>
          <p:cNvPr id="6" name="Shape 2"/>
          <p:cNvSpPr/>
          <p:nvPr/>
        </p:nvSpPr>
        <p:spPr>
          <a:xfrm>
            <a:off x="6382941" y="2417088"/>
            <a:ext cx="22860" cy="5311021"/>
          </a:xfrm>
          <a:prstGeom prst="roundRect">
            <a:avLst>
              <a:gd name="adj" fmla="val 119168"/>
            </a:avLst>
          </a:prstGeom>
          <a:solidFill>
            <a:srgbClr val="3F3F44"/>
          </a:solidFill>
          <a:ln/>
        </p:spPr>
      </p:sp>
      <p:sp>
        <p:nvSpPr>
          <p:cNvPr id="7" name="Shape 3"/>
          <p:cNvSpPr/>
          <p:nvPr/>
        </p:nvSpPr>
        <p:spPr>
          <a:xfrm>
            <a:off x="6575822" y="2814280"/>
            <a:ext cx="635556" cy="22860"/>
          </a:xfrm>
          <a:prstGeom prst="roundRect">
            <a:avLst>
              <a:gd name="adj" fmla="val 119168"/>
            </a:avLst>
          </a:prstGeom>
          <a:solidFill>
            <a:srgbClr val="3F3F44"/>
          </a:solidFill>
          <a:ln/>
        </p:spPr>
      </p:sp>
      <p:sp>
        <p:nvSpPr>
          <p:cNvPr id="8" name="Shape 4"/>
          <p:cNvSpPr/>
          <p:nvPr/>
        </p:nvSpPr>
        <p:spPr>
          <a:xfrm>
            <a:off x="6190059" y="2621399"/>
            <a:ext cx="408623" cy="408623"/>
          </a:xfrm>
          <a:prstGeom prst="roundRect">
            <a:avLst>
              <a:gd name="adj" fmla="val 6667"/>
            </a:avLst>
          </a:prstGeom>
          <a:solidFill>
            <a:srgbClr val="26262B"/>
          </a:solidFill>
          <a:ln/>
        </p:spPr>
      </p:sp>
      <p:sp>
        <p:nvSpPr>
          <p:cNvPr id="9" name="Text 5"/>
          <p:cNvSpPr/>
          <p:nvPr/>
        </p:nvSpPr>
        <p:spPr>
          <a:xfrm>
            <a:off x="6336744" y="2689503"/>
            <a:ext cx="115253" cy="272415"/>
          </a:xfrm>
          <a:prstGeom prst="rect">
            <a:avLst/>
          </a:prstGeom>
          <a:noFill/>
          <a:ln/>
        </p:spPr>
        <p:txBody>
          <a:bodyPr wrap="none" lIns="0" tIns="0" rIns="0" bIns="0" rtlCol="0" anchor="t"/>
          <a:lstStyle/>
          <a:p>
            <a:pPr marL="0" indent="0" algn="ctr">
              <a:lnSpc>
                <a:spcPts val="2100"/>
              </a:lnSpc>
              <a:buNone/>
            </a:pPr>
            <a:r>
              <a:rPr lang="en-US" sz="2100" dirty="0">
                <a:solidFill>
                  <a:srgbClr val="E0D6DE"/>
                </a:solidFill>
                <a:latin typeface="Sora" pitchFamily="34" charset="0"/>
                <a:ea typeface="Sora" pitchFamily="34" charset="-122"/>
                <a:cs typeface="Sora" pitchFamily="34" charset="-120"/>
              </a:rPr>
              <a:t>1</a:t>
            </a:r>
            <a:endParaRPr lang="en-US" sz="2100" dirty="0"/>
          </a:p>
        </p:txBody>
      </p:sp>
      <p:sp>
        <p:nvSpPr>
          <p:cNvPr id="10" name="Text 6"/>
          <p:cNvSpPr/>
          <p:nvPr/>
        </p:nvSpPr>
        <p:spPr>
          <a:xfrm>
            <a:off x="7393186" y="2598658"/>
            <a:ext cx="2270046" cy="283726"/>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Sora" pitchFamily="34" charset="0"/>
                <a:ea typeface="Sora" pitchFamily="34" charset="-122"/>
                <a:cs typeface="Sora" pitchFamily="34" charset="-120"/>
              </a:rPr>
              <a:t>Inline Styles</a:t>
            </a:r>
            <a:endParaRPr lang="en-US" sz="1750" dirty="0"/>
          </a:p>
        </p:txBody>
      </p:sp>
      <p:sp>
        <p:nvSpPr>
          <p:cNvPr id="11" name="Text 7"/>
          <p:cNvSpPr/>
          <p:nvPr/>
        </p:nvSpPr>
        <p:spPr>
          <a:xfrm>
            <a:off x="7393186" y="2991326"/>
            <a:ext cx="6601658" cy="290513"/>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Inline styles, applied directly to elements, have the highest specificity.</a:t>
            </a:r>
            <a:endParaRPr lang="en-US" sz="1400" dirty="0"/>
          </a:p>
        </p:txBody>
      </p:sp>
      <p:sp>
        <p:nvSpPr>
          <p:cNvPr id="12" name="Shape 8"/>
          <p:cNvSpPr/>
          <p:nvPr/>
        </p:nvSpPr>
        <p:spPr>
          <a:xfrm>
            <a:off x="6575822" y="4042172"/>
            <a:ext cx="635556" cy="22860"/>
          </a:xfrm>
          <a:prstGeom prst="roundRect">
            <a:avLst>
              <a:gd name="adj" fmla="val 119168"/>
            </a:avLst>
          </a:prstGeom>
          <a:solidFill>
            <a:srgbClr val="3F3F44"/>
          </a:solidFill>
          <a:ln/>
        </p:spPr>
      </p:sp>
      <p:sp>
        <p:nvSpPr>
          <p:cNvPr id="13" name="Shape 9"/>
          <p:cNvSpPr/>
          <p:nvPr/>
        </p:nvSpPr>
        <p:spPr>
          <a:xfrm>
            <a:off x="6190059" y="3849291"/>
            <a:ext cx="408623" cy="408623"/>
          </a:xfrm>
          <a:prstGeom prst="roundRect">
            <a:avLst>
              <a:gd name="adj" fmla="val 6667"/>
            </a:avLst>
          </a:prstGeom>
          <a:solidFill>
            <a:srgbClr val="26262B"/>
          </a:solidFill>
          <a:ln/>
        </p:spPr>
      </p:sp>
      <p:sp>
        <p:nvSpPr>
          <p:cNvPr id="14" name="Text 10"/>
          <p:cNvSpPr/>
          <p:nvPr/>
        </p:nvSpPr>
        <p:spPr>
          <a:xfrm>
            <a:off x="6309479" y="3917394"/>
            <a:ext cx="169783" cy="272415"/>
          </a:xfrm>
          <a:prstGeom prst="rect">
            <a:avLst/>
          </a:prstGeom>
          <a:noFill/>
          <a:ln/>
        </p:spPr>
        <p:txBody>
          <a:bodyPr wrap="none" lIns="0" tIns="0" rIns="0" bIns="0" rtlCol="0" anchor="t"/>
          <a:lstStyle/>
          <a:p>
            <a:pPr marL="0" indent="0" algn="ctr">
              <a:lnSpc>
                <a:spcPts val="2100"/>
              </a:lnSpc>
              <a:buNone/>
            </a:pPr>
            <a:r>
              <a:rPr lang="en-US" sz="2100" dirty="0">
                <a:solidFill>
                  <a:srgbClr val="E0D6DE"/>
                </a:solidFill>
                <a:latin typeface="Sora" pitchFamily="34" charset="0"/>
                <a:ea typeface="Sora" pitchFamily="34" charset="-122"/>
                <a:cs typeface="Sora" pitchFamily="34" charset="-120"/>
              </a:rPr>
              <a:t>2</a:t>
            </a:r>
            <a:endParaRPr lang="en-US" sz="2100" dirty="0"/>
          </a:p>
        </p:txBody>
      </p:sp>
      <p:sp>
        <p:nvSpPr>
          <p:cNvPr id="15" name="Text 11"/>
          <p:cNvSpPr/>
          <p:nvPr/>
        </p:nvSpPr>
        <p:spPr>
          <a:xfrm>
            <a:off x="7393186" y="3826550"/>
            <a:ext cx="2270046" cy="283726"/>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Sora" pitchFamily="34" charset="0"/>
                <a:ea typeface="Sora" pitchFamily="34" charset="-122"/>
                <a:cs typeface="Sora" pitchFamily="34" charset="-120"/>
              </a:rPr>
              <a:t>ID Selectors</a:t>
            </a:r>
            <a:endParaRPr lang="en-US" sz="1750" dirty="0"/>
          </a:p>
        </p:txBody>
      </p:sp>
      <p:sp>
        <p:nvSpPr>
          <p:cNvPr id="16" name="Text 12"/>
          <p:cNvSpPr/>
          <p:nvPr/>
        </p:nvSpPr>
        <p:spPr>
          <a:xfrm>
            <a:off x="7393186" y="4219218"/>
            <a:ext cx="6601658" cy="290513"/>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ID selectors have high specificity, as they target unique elements.</a:t>
            </a:r>
            <a:endParaRPr lang="en-US" sz="1400" dirty="0"/>
          </a:p>
        </p:txBody>
      </p:sp>
      <p:sp>
        <p:nvSpPr>
          <p:cNvPr id="17" name="Shape 13"/>
          <p:cNvSpPr/>
          <p:nvPr/>
        </p:nvSpPr>
        <p:spPr>
          <a:xfrm>
            <a:off x="6575822" y="5270063"/>
            <a:ext cx="635556" cy="22860"/>
          </a:xfrm>
          <a:prstGeom prst="roundRect">
            <a:avLst>
              <a:gd name="adj" fmla="val 119168"/>
            </a:avLst>
          </a:prstGeom>
          <a:solidFill>
            <a:srgbClr val="3F3F44"/>
          </a:solidFill>
          <a:ln/>
        </p:spPr>
      </p:sp>
      <p:sp>
        <p:nvSpPr>
          <p:cNvPr id="18" name="Shape 14"/>
          <p:cNvSpPr/>
          <p:nvPr/>
        </p:nvSpPr>
        <p:spPr>
          <a:xfrm>
            <a:off x="6190059" y="5077182"/>
            <a:ext cx="408623" cy="408623"/>
          </a:xfrm>
          <a:prstGeom prst="roundRect">
            <a:avLst>
              <a:gd name="adj" fmla="val 6667"/>
            </a:avLst>
          </a:prstGeom>
          <a:solidFill>
            <a:srgbClr val="26262B"/>
          </a:solidFill>
          <a:ln/>
        </p:spPr>
      </p:sp>
      <p:sp>
        <p:nvSpPr>
          <p:cNvPr id="19" name="Text 15"/>
          <p:cNvSpPr/>
          <p:nvPr/>
        </p:nvSpPr>
        <p:spPr>
          <a:xfrm>
            <a:off x="6309836" y="5145286"/>
            <a:ext cx="168950" cy="272415"/>
          </a:xfrm>
          <a:prstGeom prst="rect">
            <a:avLst/>
          </a:prstGeom>
          <a:noFill/>
          <a:ln/>
        </p:spPr>
        <p:txBody>
          <a:bodyPr wrap="none" lIns="0" tIns="0" rIns="0" bIns="0" rtlCol="0" anchor="t"/>
          <a:lstStyle/>
          <a:p>
            <a:pPr marL="0" indent="0" algn="ctr">
              <a:lnSpc>
                <a:spcPts val="2100"/>
              </a:lnSpc>
              <a:buNone/>
            </a:pPr>
            <a:r>
              <a:rPr lang="en-US" sz="2100" dirty="0">
                <a:solidFill>
                  <a:srgbClr val="E0D6DE"/>
                </a:solidFill>
                <a:latin typeface="Sora" pitchFamily="34" charset="0"/>
                <a:ea typeface="Sora" pitchFamily="34" charset="-122"/>
                <a:cs typeface="Sora" pitchFamily="34" charset="-120"/>
              </a:rPr>
              <a:t>3</a:t>
            </a:r>
            <a:endParaRPr lang="en-US" sz="2100" dirty="0"/>
          </a:p>
        </p:txBody>
      </p:sp>
      <p:sp>
        <p:nvSpPr>
          <p:cNvPr id="20" name="Text 16"/>
          <p:cNvSpPr/>
          <p:nvPr/>
        </p:nvSpPr>
        <p:spPr>
          <a:xfrm>
            <a:off x="7393186" y="5054441"/>
            <a:ext cx="2270046" cy="283726"/>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Sora" pitchFamily="34" charset="0"/>
                <a:ea typeface="Sora" pitchFamily="34" charset="-122"/>
                <a:cs typeface="Sora" pitchFamily="34" charset="-120"/>
              </a:rPr>
              <a:t>Class Selectors</a:t>
            </a:r>
            <a:endParaRPr lang="en-US" sz="1750" dirty="0"/>
          </a:p>
        </p:txBody>
      </p:sp>
      <p:sp>
        <p:nvSpPr>
          <p:cNvPr id="21" name="Text 17"/>
          <p:cNvSpPr/>
          <p:nvPr/>
        </p:nvSpPr>
        <p:spPr>
          <a:xfrm>
            <a:off x="7393186" y="5447109"/>
            <a:ext cx="6601658" cy="581025"/>
          </a:xfrm>
          <a:prstGeom prst="rect">
            <a:avLst/>
          </a:prstGeom>
          <a:noFill/>
          <a:ln/>
        </p:spPr>
        <p:txBody>
          <a:bodyPr wrap="squar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Class selectors have lower specificity than ID selectors, but higher than element selectors.</a:t>
            </a:r>
            <a:endParaRPr lang="en-US" sz="1400" dirty="0"/>
          </a:p>
        </p:txBody>
      </p:sp>
      <p:sp>
        <p:nvSpPr>
          <p:cNvPr id="22" name="Shape 18"/>
          <p:cNvSpPr/>
          <p:nvPr/>
        </p:nvSpPr>
        <p:spPr>
          <a:xfrm>
            <a:off x="6575822" y="6788468"/>
            <a:ext cx="635556" cy="22860"/>
          </a:xfrm>
          <a:prstGeom prst="roundRect">
            <a:avLst>
              <a:gd name="adj" fmla="val 119168"/>
            </a:avLst>
          </a:prstGeom>
          <a:solidFill>
            <a:srgbClr val="3F3F44"/>
          </a:solidFill>
          <a:ln/>
        </p:spPr>
      </p:sp>
      <p:sp>
        <p:nvSpPr>
          <p:cNvPr id="23" name="Shape 19"/>
          <p:cNvSpPr/>
          <p:nvPr/>
        </p:nvSpPr>
        <p:spPr>
          <a:xfrm>
            <a:off x="6190059" y="6595586"/>
            <a:ext cx="408623" cy="408623"/>
          </a:xfrm>
          <a:prstGeom prst="roundRect">
            <a:avLst>
              <a:gd name="adj" fmla="val 6667"/>
            </a:avLst>
          </a:prstGeom>
          <a:solidFill>
            <a:srgbClr val="26262B"/>
          </a:solidFill>
          <a:ln/>
        </p:spPr>
      </p:sp>
      <p:sp>
        <p:nvSpPr>
          <p:cNvPr id="24" name="Text 20"/>
          <p:cNvSpPr/>
          <p:nvPr/>
        </p:nvSpPr>
        <p:spPr>
          <a:xfrm>
            <a:off x="6305550" y="6663690"/>
            <a:ext cx="177641" cy="272415"/>
          </a:xfrm>
          <a:prstGeom prst="rect">
            <a:avLst/>
          </a:prstGeom>
          <a:noFill/>
          <a:ln/>
        </p:spPr>
        <p:txBody>
          <a:bodyPr wrap="none" lIns="0" tIns="0" rIns="0" bIns="0" rtlCol="0" anchor="t"/>
          <a:lstStyle/>
          <a:p>
            <a:pPr marL="0" indent="0" algn="ctr">
              <a:lnSpc>
                <a:spcPts val="2100"/>
              </a:lnSpc>
              <a:buNone/>
            </a:pPr>
            <a:r>
              <a:rPr lang="en-US" sz="2100" dirty="0">
                <a:solidFill>
                  <a:srgbClr val="E0D6DE"/>
                </a:solidFill>
                <a:latin typeface="Sora" pitchFamily="34" charset="0"/>
                <a:ea typeface="Sora" pitchFamily="34" charset="-122"/>
                <a:cs typeface="Sora" pitchFamily="34" charset="-120"/>
              </a:rPr>
              <a:t>4</a:t>
            </a:r>
            <a:endParaRPr lang="en-US" sz="2100" dirty="0"/>
          </a:p>
        </p:txBody>
      </p:sp>
      <p:sp>
        <p:nvSpPr>
          <p:cNvPr id="25" name="Text 21"/>
          <p:cNvSpPr/>
          <p:nvPr/>
        </p:nvSpPr>
        <p:spPr>
          <a:xfrm>
            <a:off x="7393186" y="6572845"/>
            <a:ext cx="2270046" cy="283726"/>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Sora" pitchFamily="34" charset="0"/>
                <a:ea typeface="Sora" pitchFamily="34" charset="-122"/>
                <a:cs typeface="Sora" pitchFamily="34" charset="-120"/>
              </a:rPr>
              <a:t>Element Selectors</a:t>
            </a:r>
            <a:endParaRPr lang="en-US" sz="1750" dirty="0"/>
          </a:p>
        </p:txBody>
      </p:sp>
      <p:sp>
        <p:nvSpPr>
          <p:cNvPr id="26" name="Text 22"/>
          <p:cNvSpPr/>
          <p:nvPr/>
        </p:nvSpPr>
        <p:spPr>
          <a:xfrm>
            <a:off x="7393186" y="6965513"/>
            <a:ext cx="6601658" cy="581025"/>
          </a:xfrm>
          <a:prstGeom prst="rect">
            <a:avLst/>
          </a:prstGeom>
          <a:noFill/>
          <a:ln/>
        </p:spPr>
        <p:txBody>
          <a:bodyPr wrap="squar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Element selectors have the lowest specificity, as they target all elements with the same tag name.</a:t>
            </a:r>
            <a:endParaRPr lang="en-US" sz="1400" dirty="0"/>
          </a:p>
        </p:txBody>
      </p:sp>
      <p:sp>
        <p:nvSpPr>
          <p:cNvPr id="27" name="Rectangle 26">
            <a:extLst>
              <a:ext uri="{FF2B5EF4-FFF2-40B4-BE49-F238E27FC236}">
                <a16:creationId xmlns:a16="http://schemas.microsoft.com/office/drawing/2014/main" id="{34D8A61F-3325-8749-B920-4BA155BBB085}"/>
              </a:ext>
            </a:extLst>
          </p:cNvPr>
          <p:cNvSpPr/>
          <p:nvPr/>
        </p:nvSpPr>
        <p:spPr>
          <a:xfrm>
            <a:off x="12822382" y="7728109"/>
            <a:ext cx="1704109" cy="3768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624"/>
          </a:xfrm>
          <a:prstGeom prst="rect">
            <a:avLst/>
          </a:prstGeom>
        </p:spPr>
      </p:pic>
      <p:pic>
        <p:nvPicPr>
          <p:cNvPr id="3" name="Image 1" descr="preencoded.png"/>
          <p:cNvPicPr>
            <a:picLocks noChangeAspect="1"/>
          </p:cNvPicPr>
          <p:nvPr/>
        </p:nvPicPr>
        <p:blipFill>
          <a:blip r:embed="rId4"/>
          <a:stretch>
            <a:fillRect/>
          </a:stretch>
        </p:blipFill>
        <p:spPr>
          <a:xfrm>
            <a:off x="209431" y="2283023"/>
            <a:ext cx="5067419" cy="3665458"/>
          </a:xfrm>
          <a:prstGeom prst="rect">
            <a:avLst/>
          </a:prstGeom>
        </p:spPr>
      </p:pic>
      <p:sp>
        <p:nvSpPr>
          <p:cNvPr id="4" name="Text 0"/>
          <p:cNvSpPr/>
          <p:nvPr/>
        </p:nvSpPr>
        <p:spPr>
          <a:xfrm>
            <a:off x="6073021" y="460891"/>
            <a:ext cx="4190405" cy="523875"/>
          </a:xfrm>
          <a:prstGeom prst="rect">
            <a:avLst/>
          </a:prstGeom>
          <a:noFill/>
          <a:ln/>
        </p:spPr>
        <p:txBody>
          <a:bodyPr wrap="none" lIns="0" tIns="0" rIns="0" bIns="0" rtlCol="0" anchor="t"/>
          <a:lstStyle/>
          <a:p>
            <a:pPr marL="0" indent="0">
              <a:lnSpc>
                <a:spcPts val="4100"/>
              </a:lnSpc>
              <a:buNone/>
            </a:pPr>
            <a:r>
              <a:rPr lang="en-US" sz="3250" dirty="0">
                <a:solidFill>
                  <a:srgbClr val="97B8FF"/>
                </a:solidFill>
                <a:latin typeface="Sora" pitchFamily="34" charset="0"/>
                <a:ea typeface="Sora" pitchFamily="34" charset="-122"/>
                <a:cs typeface="Sora" pitchFamily="34" charset="-120"/>
              </a:rPr>
              <a:t>Applying CSS</a:t>
            </a:r>
            <a:endParaRPr lang="en-US" sz="3250" dirty="0"/>
          </a:p>
        </p:txBody>
      </p:sp>
      <p:sp>
        <p:nvSpPr>
          <p:cNvPr id="5" name="Text 1"/>
          <p:cNvSpPr/>
          <p:nvPr/>
        </p:nvSpPr>
        <p:spPr>
          <a:xfrm>
            <a:off x="6073021" y="1236107"/>
            <a:ext cx="7970758" cy="804386"/>
          </a:xfrm>
          <a:prstGeom prst="rect">
            <a:avLst/>
          </a:prstGeom>
          <a:noFill/>
          <a:ln/>
        </p:spPr>
        <p:txBody>
          <a:bodyPr wrap="square" lIns="0" tIns="0" rIns="0" bIns="0" rtlCol="0" anchor="t"/>
          <a:lstStyle/>
          <a:p>
            <a:pPr marL="0" indent="0">
              <a:lnSpc>
                <a:spcPts val="2100"/>
              </a:lnSpc>
              <a:buNone/>
            </a:pPr>
            <a:r>
              <a:rPr lang="en-US" sz="1300" dirty="0">
                <a:solidFill>
                  <a:srgbClr val="E0D6DE"/>
                </a:solidFill>
                <a:latin typeface="Noto Sans TC" pitchFamily="34" charset="0"/>
                <a:ea typeface="Noto Sans TC" pitchFamily="34" charset="-122"/>
                <a:cs typeface="Noto Sans TC" pitchFamily="34" charset="-120"/>
              </a:rPr>
              <a:t>Once you understand CSS syntax and selectors, applying styles to your website is straightforward. The key is to use the right selectors to target the specific elements you want to style. Let's look at a practical example:</a:t>
            </a:r>
            <a:endParaRPr lang="en-US" sz="1300" dirty="0"/>
          </a:p>
        </p:txBody>
      </p:sp>
      <p:sp>
        <p:nvSpPr>
          <p:cNvPr id="6" name="Shape 2"/>
          <p:cNvSpPr/>
          <p:nvPr/>
        </p:nvSpPr>
        <p:spPr>
          <a:xfrm>
            <a:off x="6073021" y="2228969"/>
            <a:ext cx="7970758" cy="4541282"/>
          </a:xfrm>
          <a:prstGeom prst="roundRect">
            <a:avLst>
              <a:gd name="adj" fmla="val 554"/>
            </a:avLst>
          </a:prstGeom>
          <a:solidFill>
            <a:srgbClr val="00184D"/>
          </a:solidFill>
          <a:ln/>
        </p:spPr>
      </p:sp>
      <p:sp>
        <p:nvSpPr>
          <p:cNvPr id="7" name="Shape 3"/>
          <p:cNvSpPr/>
          <p:nvPr/>
        </p:nvSpPr>
        <p:spPr>
          <a:xfrm>
            <a:off x="6064687" y="2228969"/>
            <a:ext cx="7987427" cy="4541282"/>
          </a:xfrm>
          <a:prstGeom prst="roundRect">
            <a:avLst>
              <a:gd name="adj" fmla="val 554"/>
            </a:avLst>
          </a:prstGeom>
          <a:solidFill>
            <a:srgbClr val="00184D"/>
          </a:solidFill>
          <a:ln/>
        </p:spPr>
      </p:sp>
      <p:sp>
        <p:nvSpPr>
          <p:cNvPr id="8" name="Text 4"/>
          <p:cNvSpPr/>
          <p:nvPr/>
        </p:nvSpPr>
        <p:spPr>
          <a:xfrm>
            <a:off x="6232208" y="2354580"/>
            <a:ext cx="7652385" cy="4290060"/>
          </a:xfrm>
          <a:prstGeom prst="rect">
            <a:avLst/>
          </a:prstGeom>
          <a:noFill/>
          <a:ln/>
        </p:spPr>
        <p:txBody>
          <a:bodyPr wrap="square" lIns="0" tIns="0" rIns="0" bIns="0" rtlCol="0" anchor="t"/>
          <a:lstStyle/>
          <a:p>
            <a:pPr marL="0" indent="0">
              <a:lnSpc>
                <a:spcPts val="2100"/>
              </a:lnSpc>
              <a:buNone/>
            </a:pPr>
            <a:r>
              <a:rPr lang="en-US" sz="1300" dirty="0">
                <a:solidFill>
                  <a:srgbClr val="E0D6DE"/>
                </a:solidFill>
                <a:highlight>
                  <a:srgbClr val="00184D"/>
                </a:highlight>
                <a:latin typeface="Consolas" pitchFamily="34" charset="0"/>
                <a:ea typeface="Consolas" pitchFamily="34" charset="-122"/>
                <a:cs typeface="Consolas" pitchFamily="34" charset="-120"/>
              </a:rPr>
              <a:t>&lt;style&gt;
  h1 { /* Element selector */
    color: red;
    font-size: 32px;
  }
  .myClass { /* Class selector */
    background-color: blue;
    padding: 10px;
  }
  #myId { /* ID selector */
    text-align: center;
  }
&lt;/style&gt;
</a:t>
            </a:r>
            <a:endParaRPr lang="en-US" sz="1300" dirty="0"/>
          </a:p>
        </p:txBody>
      </p:sp>
      <p:sp>
        <p:nvSpPr>
          <p:cNvPr id="9" name="Text 5"/>
          <p:cNvSpPr/>
          <p:nvPr/>
        </p:nvSpPr>
        <p:spPr>
          <a:xfrm>
            <a:off x="6073021" y="6958727"/>
            <a:ext cx="7970758" cy="812006"/>
          </a:xfrm>
          <a:prstGeom prst="rect">
            <a:avLst/>
          </a:prstGeom>
          <a:noFill/>
          <a:ln/>
        </p:spPr>
        <p:txBody>
          <a:bodyPr wrap="square" lIns="0" tIns="0" rIns="0" bIns="0" rtlCol="0" anchor="t"/>
          <a:lstStyle/>
          <a:p>
            <a:pPr marL="0" indent="0">
              <a:lnSpc>
                <a:spcPts val="2100"/>
              </a:lnSpc>
              <a:buNone/>
            </a:pPr>
            <a:r>
              <a:rPr lang="en-US" sz="1300" dirty="0">
                <a:solidFill>
                  <a:srgbClr val="E0D6DE"/>
                </a:solidFill>
                <a:latin typeface="Noto Sans TC" pitchFamily="34" charset="0"/>
                <a:ea typeface="Noto Sans TC" pitchFamily="34" charset="-122"/>
                <a:cs typeface="Noto Sans TC" pitchFamily="34" charset="-120"/>
              </a:rPr>
              <a:t>This code styles all </a:t>
            </a:r>
            <a:r>
              <a:rPr lang="en-US" sz="1300" dirty="0">
                <a:solidFill>
                  <a:srgbClr val="E0D6DE"/>
                </a:solidFill>
                <a:highlight>
                  <a:srgbClr val="00184D"/>
                </a:highlight>
                <a:latin typeface="Consolas" pitchFamily="34" charset="0"/>
                <a:ea typeface="Consolas" pitchFamily="34" charset="-122"/>
                <a:cs typeface="Consolas" pitchFamily="34" charset="-120"/>
              </a:rPr>
              <a:t>h1</a:t>
            </a:r>
            <a:r>
              <a:rPr lang="en-US" sz="1300" dirty="0">
                <a:solidFill>
                  <a:srgbClr val="E0D6DE"/>
                </a:solidFill>
                <a:latin typeface="Noto Sans TC" pitchFamily="34" charset="0"/>
                <a:ea typeface="Noto Sans TC" pitchFamily="34" charset="-122"/>
                <a:cs typeface="Noto Sans TC" pitchFamily="34" charset="-120"/>
              </a:rPr>
              <a:t> elements with red text and a font size of 32px, all elements with the class "myClass" with a blue background and 10px padding, and the element with the ID "myId" to have its content centered.</a:t>
            </a:r>
            <a:endParaRPr lang="en-US" sz="1300" dirty="0"/>
          </a:p>
        </p:txBody>
      </p:sp>
      <p:sp>
        <p:nvSpPr>
          <p:cNvPr id="10" name="Rectangle 9">
            <a:extLst>
              <a:ext uri="{FF2B5EF4-FFF2-40B4-BE49-F238E27FC236}">
                <a16:creationId xmlns:a16="http://schemas.microsoft.com/office/drawing/2014/main" id="{E931278B-5D35-D360-D0B3-80148BA26579}"/>
              </a:ext>
            </a:extLst>
          </p:cNvPr>
          <p:cNvSpPr/>
          <p:nvPr/>
        </p:nvSpPr>
        <p:spPr>
          <a:xfrm>
            <a:off x="12863945" y="7770733"/>
            <a:ext cx="1672937" cy="37574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2723</Words>
  <Application>Microsoft Office PowerPoint</Application>
  <PresentationFormat>Custom</PresentationFormat>
  <Paragraphs>213</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Sora</vt:lpstr>
      <vt:lpstr>Noto Sans TC</vt:lpstr>
      <vt:lpstr>Arial</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0xhparihar 07</cp:lastModifiedBy>
  <cp:revision>2</cp:revision>
  <dcterms:created xsi:type="dcterms:W3CDTF">2024-09-10T17:16:59Z</dcterms:created>
  <dcterms:modified xsi:type="dcterms:W3CDTF">2024-09-10T18:21:02Z</dcterms:modified>
</cp:coreProperties>
</file>